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5143500" cx="9144000"/>
  <p:notesSz cx="6858000" cy="9144000"/>
  <p:embeddedFontLst>
    <p:embeddedFont>
      <p:font typeface="Inconsolata"/>
      <p:regular r:id="rId51"/>
      <p:bold r:id="rId52"/>
    </p:embeddedFont>
    <p:embeddedFont>
      <p:font typeface="Walter Turncoat"/>
      <p:regular r:id="rId53"/>
    </p:embeddedFont>
    <p:embeddedFont>
      <p:font typeface="Lato"/>
      <p:regular r:id="rId54"/>
      <p:bold r:id="rId55"/>
      <p:italic r:id="rId56"/>
      <p:boldItalic r:id="rId57"/>
    </p:embeddedFont>
    <p:embeddedFont>
      <p:font typeface="Varela Round"/>
      <p:regular r:id="rId58"/>
    </p:embeddedFont>
    <p:embeddedFont>
      <p:font typeface="Roboto Mono"/>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24BE7D2-D045-4530-BEBD-7236DAE166BA}">
  <a:tblStyle styleId="{B24BE7D2-D045-4530-BEBD-7236DAE166B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boldItalic.fntdata"/><Relationship Id="rId61" Type="http://schemas.openxmlformats.org/officeDocument/2006/relationships/font" Target="fonts/RobotoMon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Mono-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Inconsolata-regular.fntdata"/><Relationship Id="rId50" Type="http://schemas.openxmlformats.org/officeDocument/2006/relationships/slide" Target="slides/slide45.xml"/><Relationship Id="rId53" Type="http://schemas.openxmlformats.org/officeDocument/2006/relationships/font" Target="fonts/WalterTurncoat-regular.fntdata"/><Relationship Id="rId52" Type="http://schemas.openxmlformats.org/officeDocument/2006/relationships/font" Target="fonts/Inconsolata-bold.fntdata"/><Relationship Id="rId11" Type="http://schemas.openxmlformats.org/officeDocument/2006/relationships/slide" Target="slides/slide6.xml"/><Relationship Id="rId55" Type="http://schemas.openxmlformats.org/officeDocument/2006/relationships/font" Target="fonts/Lato-bold.fntdata"/><Relationship Id="rId10" Type="http://schemas.openxmlformats.org/officeDocument/2006/relationships/slide" Target="slides/slide5.xml"/><Relationship Id="rId54" Type="http://schemas.openxmlformats.org/officeDocument/2006/relationships/font" Target="fonts/Lato-regular.fntdata"/><Relationship Id="rId13" Type="http://schemas.openxmlformats.org/officeDocument/2006/relationships/slide" Target="slides/slide8.xml"/><Relationship Id="rId57" Type="http://schemas.openxmlformats.org/officeDocument/2006/relationships/font" Target="fonts/Lato-boldItalic.fntdata"/><Relationship Id="rId12" Type="http://schemas.openxmlformats.org/officeDocument/2006/relationships/slide" Target="slides/slide7.xml"/><Relationship Id="rId56" Type="http://schemas.openxmlformats.org/officeDocument/2006/relationships/font" Target="fonts/Lato-italic.fntdata"/><Relationship Id="rId15" Type="http://schemas.openxmlformats.org/officeDocument/2006/relationships/slide" Target="slides/slide10.xml"/><Relationship Id="rId59" Type="http://schemas.openxmlformats.org/officeDocument/2006/relationships/font" Target="fonts/RobotoMono-regular.fntdata"/><Relationship Id="rId14" Type="http://schemas.openxmlformats.org/officeDocument/2006/relationships/slide" Target="slides/slide9.xml"/><Relationship Id="rId58" Type="http://schemas.openxmlformats.org/officeDocument/2006/relationships/font" Target="fonts/VarelaRound-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65b8ec2b4_0_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65b8ec2b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a8de36457_3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a8de36457_3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a94a26b34_0_5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a94a26b3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a94a26b34_0_6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a94a26b3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865b8ec2b4_0_8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865b8ec2b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884945a1a3_1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84945a1a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58394e5a13_1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8394e5a1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7aad88a13_0_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7aad88a1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58394e5a13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8394e5a1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a5dc08eb1_0_1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a5dc08eb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5a5dc08eb1_0_9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5a5dc08eb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5a5dc08eb1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5a5dc08eb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865b8ec2b4_0_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865b8ec2b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865b8ec2b4_0_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65b8ec2b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8394e5a13_1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8394e5a13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a94a26b34_0_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a94a26b3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58394e5a13_1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8394e5a1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a5dc08eb1_0_9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a5dc08eb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a5dc08eb1_0_1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a5dc08eb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865b9ff605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865b9ff60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865b8ec2b4_0_9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865b8ec2b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57aad88a13_0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57aad88a1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865b8ec2b4_0_9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865b8ec2b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865b8ec2b4_0_10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865b8ec2b4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865b8ec2b4_0_1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865b8ec2b4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865b9ff605_3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865b9ff605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5a5dc08eb1_5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a5dc08eb1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a5dc08eb1_5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a5dc08eb1_5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5a5dc08eb1_5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a5dc08eb1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5a5dc08eb1_0_8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a5dc08eb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5a5dc08eb1_5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5a5dc08eb1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883a5c75de_2_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883a5c75de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83a5c75de_1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83a5c75de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865b9ff605_3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65b9ff605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865b9ff605_3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865b9ff605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58394e5a13_1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58394e5a13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4418949531855d0a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4418949531855d0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865b9ff605_0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865b9ff60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5a8de36457_3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5a8de36457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a5dc08eb1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a5dc08eb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65b8ec2b4_0_5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65b8ec2b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a5dc08eb1_0_1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a5dc08eb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a8de36457_3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a8de36457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5a8de36457_3_4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5a8de36457_3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799675" y="336375"/>
            <a:ext cx="7629600" cy="6744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953200" y="1161625"/>
            <a:ext cx="4734000" cy="3006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2"/>
          <p:cNvSpPr txBox="1"/>
          <p:nvPr/>
        </p:nvSpPr>
        <p:spPr>
          <a:xfrm>
            <a:off x="390225" y="388725"/>
            <a:ext cx="364800" cy="5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Inconsolata"/>
                <a:ea typeface="Inconsolata"/>
                <a:cs typeface="Inconsolata"/>
                <a:sym typeface="Inconsolata"/>
              </a:rPr>
              <a:t>$</a:t>
            </a:r>
            <a:endParaRPr b="1" sz="2800">
              <a:latin typeface="Inconsolata"/>
              <a:ea typeface="Inconsolata"/>
              <a:cs typeface="Inconsolata"/>
              <a:sym typeface="Inconsolat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_1">
    <p:spTree>
      <p:nvGrpSpPr>
        <p:cNvPr id="57" name="Shape 57"/>
        <p:cNvGrpSpPr/>
        <p:nvPr/>
      </p:nvGrpSpPr>
      <p:grpSpPr>
        <a:xfrm>
          <a:off x="0" y="0"/>
          <a:ext cx="0" cy="0"/>
          <a:chOff x="0" y="0"/>
          <a:chExt cx="0" cy="0"/>
        </a:xfrm>
      </p:grpSpPr>
      <p:sp>
        <p:nvSpPr>
          <p:cNvPr id="58" name="Google Shape;58;p13"/>
          <p:cNvSpPr txBox="1"/>
          <p:nvPr>
            <p:ph type="ctrTitle"/>
          </p:nvPr>
        </p:nvSpPr>
        <p:spPr>
          <a:xfrm>
            <a:off x="1337050" y="1036375"/>
            <a:ext cx="7121100" cy="2115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59" name="Google Shape;59;p13"/>
          <p:cNvSpPr txBox="1"/>
          <p:nvPr/>
        </p:nvSpPr>
        <p:spPr>
          <a:xfrm>
            <a:off x="518050" y="1097675"/>
            <a:ext cx="819000" cy="10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6000">
                <a:latin typeface="Inconsolata"/>
                <a:ea typeface="Inconsolata"/>
                <a:cs typeface="Inconsolata"/>
                <a:sym typeface="Inconsolata"/>
              </a:rPr>
              <a:t>$</a:t>
            </a:r>
            <a:endParaRPr b="1" sz="6000">
              <a:latin typeface="Inconsolata"/>
              <a:ea typeface="Inconsolata"/>
              <a:cs typeface="Inconsolata"/>
              <a:sym typeface="Inconsolat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_1">
    <p:spTree>
      <p:nvGrpSpPr>
        <p:cNvPr id="60" name="Shape 60"/>
        <p:cNvGrpSpPr/>
        <p:nvPr/>
      </p:nvGrpSpPr>
      <p:grpSpPr>
        <a:xfrm>
          <a:off x="0" y="0"/>
          <a:ext cx="0" cy="0"/>
          <a:chOff x="0" y="0"/>
          <a:chExt cx="0" cy="0"/>
        </a:xfrm>
      </p:grpSpPr>
      <p:sp>
        <p:nvSpPr>
          <p:cNvPr id="61" name="Google Shape;61;p14"/>
          <p:cNvSpPr txBox="1"/>
          <p:nvPr>
            <p:ph type="ctrTitle"/>
          </p:nvPr>
        </p:nvSpPr>
        <p:spPr>
          <a:xfrm>
            <a:off x="685800" y="1964342"/>
            <a:ext cx="77724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2" name="Google Shape;62;p14"/>
          <p:cNvSpPr txBox="1"/>
          <p:nvPr>
            <p:ph idx="1" type="subTitle"/>
          </p:nvPr>
        </p:nvSpPr>
        <p:spPr>
          <a:xfrm>
            <a:off x="685800" y="3144853"/>
            <a:ext cx="77724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lvl1pPr>
            <a:lvl2pPr lvl="1" rtl="0" algn="ctr">
              <a:spcBef>
                <a:spcPts val="1600"/>
              </a:spcBef>
              <a:spcAft>
                <a:spcPts val="0"/>
              </a:spcAft>
              <a:buSzPts val="3000"/>
              <a:buNone/>
              <a:defRPr sz="3000"/>
            </a:lvl2pPr>
            <a:lvl3pPr lvl="2" rtl="0" algn="ctr">
              <a:spcBef>
                <a:spcPts val="1600"/>
              </a:spcBef>
              <a:spcAft>
                <a:spcPts val="0"/>
              </a:spcAft>
              <a:buSzPts val="3000"/>
              <a:buNone/>
              <a:defRPr sz="3000"/>
            </a:lvl3pPr>
            <a:lvl4pPr lvl="3" rtl="0" algn="ctr">
              <a:spcBef>
                <a:spcPts val="1600"/>
              </a:spcBef>
              <a:spcAft>
                <a:spcPts val="0"/>
              </a:spcAft>
              <a:buSzPts val="3000"/>
              <a:buNone/>
              <a:defRPr sz="3000"/>
            </a:lvl4pPr>
            <a:lvl5pPr lvl="4" rtl="0" algn="ctr">
              <a:spcBef>
                <a:spcPts val="1600"/>
              </a:spcBef>
              <a:spcAft>
                <a:spcPts val="0"/>
              </a:spcAft>
              <a:buSzPts val="3000"/>
              <a:buNone/>
              <a:defRPr sz="3000"/>
            </a:lvl5pPr>
            <a:lvl6pPr lvl="5" rtl="0" algn="ctr">
              <a:spcBef>
                <a:spcPts val="1600"/>
              </a:spcBef>
              <a:spcAft>
                <a:spcPts val="0"/>
              </a:spcAft>
              <a:buSzPts val="3000"/>
              <a:buNone/>
              <a:defRPr sz="3000"/>
            </a:lvl6pPr>
            <a:lvl7pPr lvl="6" rtl="0" algn="ctr">
              <a:spcBef>
                <a:spcPts val="1600"/>
              </a:spcBef>
              <a:spcAft>
                <a:spcPts val="0"/>
              </a:spcAft>
              <a:buSzPts val="3000"/>
              <a:buNone/>
              <a:defRPr sz="3000"/>
            </a:lvl7pPr>
            <a:lvl8pPr lvl="7" rtl="0" algn="ctr">
              <a:spcBef>
                <a:spcPts val="1600"/>
              </a:spcBef>
              <a:spcAft>
                <a:spcPts val="0"/>
              </a:spcAft>
              <a:buSzPts val="3000"/>
              <a:buNone/>
              <a:defRPr sz="3000"/>
            </a:lvl8pPr>
            <a:lvl9pPr lvl="8" rtl="0" algn="ctr">
              <a:spcBef>
                <a:spcPts val="1600"/>
              </a:spcBef>
              <a:spcAft>
                <a:spcPts val="1600"/>
              </a:spcAft>
              <a:buSzPts val="3000"/>
              <a:buNone/>
              <a:defRPr sz="3000"/>
            </a:lvl9pPr>
          </a:lstStyle>
          <a:p/>
        </p:txBody>
      </p:sp>
      <p:sp>
        <p:nvSpPr>
          <p:cNvPr id="63" name="Google Shape;63;p14"/>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_1">
    <p:spTree>
      <p:nvGrpSpPr>
        <p:cNvPr id="64" name="Shape 64"/>
        <p:cNvGrpSpPr/>
        <p:nvPr/>
      </p:nvGrpSpPr>
      <p:grpSpPr>
        <a:xfrm>
          <a:off x="0" y="0"/>
          <a:ext cx="0" cy="0"/>
          <a:chOff x="0" y="0"/>
          <a:chExt cx="0" cy="0"/>
        </a:xfrm>
      </p:grpSpPr>
      <p:sp>
        <p:nvSpPr>
          <p:cNvPr id="65" name="Google Shape;65;p15"/>
          <p:cNvSpPr txBox="1"/>
          <p:nvPr>
            <p:ph idx="1" type="body"/>
          </p:nvPr>
        </p:nvSpPr>
        <p:spPr>
          <a:xfrm>
            <a:off x="1700850" y="1868400"/>
            <a:ext cx="5742300" cy="819900"/>
          </a:xfrm>
          <a:prstGeom prst="rect">
            <a:avLst/>
          </a:prstGeom>
        </p:spPr>
        <p:txBody>
          <a:bodyPr anchorCtr="0" anchor="t" bIns="91425" lIns="91425" spcFirstLastPara="1" rIns="91425" wrap="square" tIns="91425">
            <a:noAutofit/>
          </a:bodyPr>
          <a:lstStyle>
            <a:lvl1pPr indent="-419100" lvl="0" marL="457200" rtl="0">
              <a:spcBef>
                <a:spcPts val="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1pPr>
            <a:lvl2pPr indent="-419100" lvl="1" marL="9144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2pPr>
            <a:lvl3pPr indent="-419100" lvl="2" marL="13716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3pPr>
            <a:lvl4pPr indent="-419100" lvl="3" marL="18288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4pPr>
            <a:lvl5pPr indent="-419100" lvl="4" marL="22860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5pPr>
            <a:lvl6pPr indent="-419100" lvl="5" marL="27432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6pPr>
            <a:lvl7pPr indent="-419100" lvl="6" marL="32004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7pPr>
            <a:lvl8pPr indent="-419100" lvl="7" marL="3657600" rtl="0">
              <a:spcBef>
                <a:spcPts val="1600"/>
              </a:spcBef>
              <a:spcAft>
                <a:spcPts val="0"/>
              </a:spcAft>
              <a:buClr>
                <a:srgbClr val="434343"/>
              </a:buClr>
              <a:buSzPts val="3000"/>
              <a:buFont typeface="Varela Round"/>
              <a:buChar char="○"/>
              <a:defRPr sz="3000">
                <a:solidFill>
                  <a:srgbClr val="434343"/>
                </a:solidFill>
                <a:latin typeface="Varela Round"/>
                <a:ea typeface="Varela Round"/>
                <a:cs typeface="Varela Round"/>
                <a:sym typeface="Varela Round"/>
              </a:defRPr>
            </a:lvl8pPr>
            <a:lvl9pPr indent="-419100" lvl="8" marL="4114800" rtl="0">
              <a:spcBef>
                <a:spcPts val="1600"/>
              </a:spcBef>
              <a:spcAft>
                <a:spcPts val="1600"/>
              </a:spcAft>
              <a:buClr>
                <a:srgbClr val="434343"/>
              </a:buClr>
              <a:buSzPts val="3000"/>
              <a:buFont typeface="Varela Round"/>
              <a:buChar char="■"/>
              <a:defRPr sz="3000">
                <a:solidFill>
                  <a:srgbClr val="434343"/>
                </a:solidFill>
                <a:latin typeface="Varela Round"/>
                <a:ea typeface="Varela Round"/>
                <a:cs typeface="Varela Round"/>
                <a:sym typeface="Varela Round"/>
              </a:defRPr>
            </a:lvl9pPr>
          </a:lstStyle>
          <a:p/>
        </p:txBody>
      </p:sp>
      <p:grpSp>
        <p:nvGrpSpPr>
          <p:cNvPr id="66" name="Google Shape;66;p15"/>
          <p:cNvGrpSpPr/>
          <p:nvPr/>
        </p:nvGrpSpPr>
        <p:grpSpPr>
          <a:xfrm>
            <a:off x="3593400" y="550650"/>
            <a:ext cx="1957200" cy="849160"/>
            <a:chOff x="3593400" y="550650"/>
            <a:chExt cx="1957200" cy="849160"/>
          </a:xfrm>
        </p:grpSpPr>
        <p:sp>
          <p:nvSpPr>
            <p:cNvPr id="67" name="Google Shape;67;p15"/>
            <p:cNvSpPr txBox="1"/>
            <p:nvPr/>
          </p:nvSpPr>
          <p:spPr>
            <a:xfrm>
              <a:off x="3593400" y="692919"/>
              <a:ext cx="1957200" cy="65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434343"/>
                  </a:solidFill>
                  <a:latin typeface="Walter Turncoat"/>
                  <a:ea typeface="Walter Turncoat"/>
                  <a:cs typeface="Walter Turncoat"/>
                  <a:sym typeface="Walter Turncoat"/>
                </a:rPr>
                <a:t>?</a:t>
              </a:r>
              <a:endParaRPr sz="3600">
                <a:solidFill>
                  <a:srgbClr val="434343"/>
                </a:solidFill>
                <a:latin typeface="Walter Turncoat"/>
                <a:ea typeface="Walter Turncoat"/>
                <a:cs typeface="Walter Turncoat"/>
                <a:sym typeface="Walter Turncoat"/>
              </a:endParaRPr>
            </a:p>
          </p:txBody>
        </p:sp>
        <p:sp>
          <p:nvSpPr>
            <p:cNvPr id="68" name="Google Shape;68;p15"/>
            <p:cNvSpPr/>
            <p:nvPr/>
          </p:nvSpPr>
          <p:spPr>
            <a:xfrm>
              <a:off x="4128150" y="550650"/>
              <a:ext cx="887711" cy="849160"/>
            </a:xfrm>
            <a:custGeom>
              <a:rect b="b" l="l" r="r" t="t"/>
              <a:pathLst>
                <a:path extrusionOk="0" h="62358" w="65189">
                  <a:moveTo>
                    <a:pt x="40283" y="1525"/>
                  </a:moveTo>
                  <a:lnTo>
                    <a:pt x="40000" y="1541"/>
                  </a:lnTo>
                  <a:lnTo>
                    <a:pt x="40000" y="1541"/>
                  </a:lnTo>
                  <a:lnTo>
                    <a:pt x="39811" y="1604"/>
                  </a:lnTo>
                  <a:lnTo>
                    <a:pt x="40283" y="1525"/>
                  </a:lnTo>
                  <a:close/>
                  <a:moveTo>
                    <a:pt x="22547" y="1793"/>
                  </a:moveTo>
                  <a:lnTo>
                    <a:pt x="22359" y="1887"/>
                  </a:lnTo>
                  <a:lnTo>
                    <a:pt x="21981" y="2359"/>
                  </a:lnTo>
                  <a:lnTo>
                    <a:pt x="24057" y="1981"/>
                  </a:lnTo>
                  <a:lnTo>
                    <a:pt x="23208" y="2076"/>
                  </a:lnTo>
                  <a:lnTo>
                    <a:pt x="22925" y="1981"/>
                  </a:lnTo>
                  <a:lnTo>
                    <a:pt x="22642" y="1887"/>
                  </a:lnTo>
                  <a:lnTo>
                    <a:pt x="22642" y="1793"/>
                  </a:lnTo>
                  <a:close/>
                  <a:moveTo>
                    <a:pt x="64528" y="13585"/>
                  </a:moveTo>
                  <a:lnTo>
                    <a:pt x="64528" y="13679"/>
                  </a:lnTo>
                  <a:lnTo>
                    <a:pt x="64551" y="13679"/>
                  </a:lnTo>
                  <a:lnTo>
                    <a:pt x="64528" y="13585"/>
                  </a:lnTo>
                  <a:close/>
                  <a:moveTo>
                    <a:pt x="33868" y="58678"/>
                  </a:moveTo>
                  <a:lnTo>
                    <a:pt x="34057" y="58772"/>
                  </a:lnTo>
                  <a:lnTo>
                    <a:pt x="34057" y="58772"/>
                  </a:lnTo>
                  <a:lnTo>
                    <a:pt x="33962" y="58678"/>
                  </a:lnTo>
                  <a:close/>
                  <a:moveTo>
                    <a:pt x="30849" y="58678"/>
                  </a:moveTo>
                  <a:lnTo>
                    <a:pt x="30943" y="58772"/>
                  </a:lnTo>
                  <a:lnTo>
                    <a:pt x="30283" y="58867"/>
                  </a:lnTo>
                  <a:lnTo>
                    <a:pt x="30472" y="58772"/>
                  </a:lnTo>
                  <a:lnTo>
                    <a:pt x="30849" y="58678"/>
                  </a:lnTo>
                  <a:close/>
                  <a:moveTo>
                    <a:pt x="32264" y="59056"/>
                  </a:moveTo>
                  <a:lnTo>
                    <a:pt x="33113" y="59244"/>
                  </a:lnTo>
                  <a:lnTo>
                    <a:pt x="31698" y="59339"/>
                  </a:lnTo>
                  <a:lnTo>
                    <a:pt x="31415" y="59339"/>
                  </a:lnTo>
                  <a:lnTo>
                    <a:pt x="32264" y="59056"/>
                  </a:lnTo>
                  <a:close/>
                  <a:moveTo>
                    <a:pt x="60849" y="0"/>
                  </a:moveTo>
                  <a:lnTo>
                    <a:pt x="58679" y="95"/>
                  </a:lnTo>
                  <a:lnTo>
                    <a:pt x="56792" y="189"/>
                  </a:lnTo>
                  <a:lnTo>
                    <a:pt x="58584" y="378"/>
                  </a:lnTo>
                  <a:lnTo>
                    <a:pt x="58301" y="189"/>
                  </a:lnTo>
                  <a:lnTo>
                    <a:pt x="59151" y="378"/>
                  </a:lnTo>
                  <a:lnTo>
                    <a:pt x="58679" y="472"/>
                  </a:lnTo>
                  <a:lnTo>
                    <a:pt x="58018" y="472"/>
                  </a:lnTo>
                  <a:lnTo>
                    <a:pt x="56792" y="283"/>
                  </a:lnTo>
                  <a:lnTo>
                    <a:pt x="55943" y="283"/>
                  </a:lnTo>
                  <a:lnTo>
                    <a:pt x="54528" y="378"/>
                  </a:lnTo>
                  <a:lnTo>
                    <a:pt x="50660" y="378"/>
                  </a:lnTo>
                  <a:lnTo>
                    <a:pt x="48585" y="472"/>
                  </a:lnTo>
                  <a:lnTo>
                    <a:pt x="46226" y="472"/>
                  </a:lnTo>
                  <a:lnTo>
                    <a:pt x="43868" y="283"/>
                  </a:lnTo>
                  <a:lnTo>
                    <a:pt x="44056" y="472"/>
                  </a:lnTo>
                  <a:lnTo>
                    <a:pt x="44339" y="472"/>
                  </a:lnTo>
                  <a:lnTo>
                    <a:pt x="43396" y="661"/>
                  </a:lnTo>
                  <a:lnTo>
                    <a:pt x="42170" y="849"/>
                  </a:lnTo>
                  <a:lnTo>
                    <a:pt x="40849" y="755"/>
                  </a:lnTo>
                  <a:lnTo>
                    <a:pt x="40377" y="661"/>
                  </a:lnTo>
                  <a:lnTo>
                    <a:pt x="39906" y="566"/>
                  </a:lnTo>
                  <a:lnTo>
                    <a:pt x="39717" y="566"/>
                  </a:lnTo>
                  <a:lnTo>
                    <a:pt x="38207" y="661"/>
                  </a:lnTo>
                  <a:lnTo>
                    <a:pt x="36509" y="944"/>
                  </a:lnTo>
                  <a:lnTo>
                    <a:pt x="34906" y="1132"/>
                  </a:lnTo>
                  <a:lnTo>
                    <a:pt x="33585" y="1132"/>
                  </a:lnTo>
                  <a:lnTo>
                    <a:pt x="33962" y="1038"/>
                  </a:lnTo>
                  <a:lnTo>
                    <a:pt x="33774" y="944"/>
                  </a:lnTo>
                  <a:lnTo>
                    <a:pt x="33396" y="944"/>
                  </a:lnTo>
                  <a:lnTo>
                    <a:pt x="32453" y="1038"/>
                  </a:lnTo>
                  <a:lnTo>
                    <a:pt x="30283" y="1321"/>
                  </a:lnTo>
                  <a:lnTo>
                    <a:pt x="30472" y="1415"/>
                  </a:lnTo>
                  <a:lnTo>
                    <a:pt x="30566" y="1510"/>
                  </a:lnTo>
                  <a:lnTo>
                    <a:pt x="29151" y="1604"/>
                  </a:lnTo>
                  <a:lnTo>
                    <a:pt x="29057" y="1698"/>
                  </a:lnTo>
                  <a:lnTo>
                    <a:pt x="29717" y="1698"/>
                  </a:lnTo>
                  <a:lnTo>
                    <a:pt x="28208" y="1793"/>
                  </a:lnTo>
                  <a:lnTo>
                    <a:pt x="27547" y="1793"/>
                  </a:lnTo>
                  <a:lnTo>
                    <a:pt x="27642" y="1698"/>
                  </a:lnTo>
                  <a:lnTo>
                    <a:pt x="28585" y="1510"/>
                  </a:lnTo>
                  <a:lnTo>
                    <a:pt x="27736" y="1604"/>
                  </a:lnTo>
                  <a:lnTo>
                    <a:pt x="26887" y="1698"/>
                  </a:lnTo>
                  <a:lnTo>
                    <a:pt x="26038" y="1698"/>
                  </a:lnTo>
                  <a:lnTo>
                    <a:pt x="25189" y="1793"/>
                  </a:lnTo>
                  <a:lnTo>
                    <a:pt x="25189" y="1793"/>
                  </a:lnTo>
                  <a:lnTo>
                    <a:pt x="25755" y="1698"/>
                  </a:lnTo>
                  <a:lnTo>
                    <a:pt x="24906" y="1793"/>
                  </a:lnTo>
                  <a:lnTo>
                    <a:pt x="24057" y="1981"/>
                  </a:lnTo>
                  <a:lnTo>
                    <a:pt x="25094" y="1887"/>
                  </a:lnTo>
                  <a:lnTo>
                    <a:pt x="26132" y="1981"/>
                  </a:lnTo>
                  <a:lnTo>
                    <a:pt x="24906" y="2264"/>
                  </a:lnTo>
                  <a:lnTo>
                    <a:pt x="23585" y="2359"/>
                  </a:lnTo>
                  <a:lnTo>
                    <a:pt x="23585" y="2453"/>
                  </a:lnTo>
                  <a:lnTo>
                    <a:pt x="23585" y="2547"/>
                  </a:lnTo>
                  <a:lnTo>
                    <a:pt x="25566" y="2359"/>
                  </a:lnTo>
                  <a:lnTo>
                    <a:pt x="27547" y="2264"/>
                  </a:lnTo>
                  <a:lnTo>
                    <a:pt x="29434" y="1981"/>
                  </a:lnTo>
                  <a:lnTo>
                    <a:pt x="30377" y="1793"/>
                  </a:lnTo>
                  <a:lnTo>
                    <a:pt x="31321" y="1604"/>
                  </a:lnTo>
                  <a:lnTo>
                    <a:pt x="30472" y="1887"/>
                  </a:lnTo>
                  <a:lnTo>
                    <a:pt x="30660" y="1981"/>
                  </a:lnTo>
                  <a:lnTo>
                    <a:pt x="31038" y="2076"/>
                  </a:lnTo>
                  <a:lnTo>
                    <a:pt x="31981" y="2170"/>
                  </a:lnTo>
                  <a:lnTo>
                    <a:pt x="33302" y="2170"/>
                  </a:lnTo>
                  <a:lnTo>
                    <a:pt x="34717" y="2076"/>
                  </a:lnTo>
                  <a:lnTo>
                    <a:pt x="37075" y="1887"/>
                  </a:lnTo>
                  <a:lnTo>
                    <a:pt x="37830" y="1793"/>
                  </a:lnTo>
                  <a:lnTo>
                    <a:pt x="37924" y="1698"/>
                  </a:lnTo>
                  <a:lnTo>
                    <a:pt x="38868" y="1604"/>
                  </a:lnTo>
                  <a:lnTo>
                    <a:pt x="38962" y="1510"/>
                  </a:lnTo>
                  <a:lnTo>
                    <a:pt x="38868" y="1510"/>
                  </a:lnTo>
                  <a:lnTo>
                    <a:pt x="38113" y="1415"/>
                  </a:lnTo>
                  <a:lnTo>
                    <a:pt x="40000" y="1510"/>
                  </a:lnTo>
                  <a:lnTo>
                    <a:pt x="38868" y="1604"/>
                  </a:lnTo>
                  <a:lnTo>
                    <a:pt x="40000" y="1541"/>
                  </a:lnTo>
                  <a:lnTo>
                    <a:pt x="40000" y="1541"/>
                  </a:lnTo>
                  <a:lnTo>
                    <a:pt x="40094" y="1510"/>
                  </a:lnTo>
                  <a:lnTo>
                    <a:pt x="40377" y="1510"/>
                  </a:lnTo>
                  <a:lnTo>
                    <a:pt x="40283" y="1525"/>
                  </a:lnTo>
                  <a:lnTo>
                    <a:pt x="40283" y="1525"/>
                  </a:lnTo>
                  <a:lnTo>
                    <a:pt x="40566" y="1510"/>
                  </a:lnTo>
                  <a:lnTo>
                    <a:pt x="41509" y="1604"/>
                  </a:lnTo>
                  <a:lnTo>
                    <a:pt x="44151" y="1415"/>
                  </a:lnTo>
                  <a:lnTo>
                    <a:pt x="45000" y="1321"/>
                  </a:lnTo>
                  <a:lnTo>
                    <a:pt x="44434" y="1321"/>
                  </a:lnTo>
                  <a:lnTo>
                    <a:pt x="45188" y="1132"/>
                  </a:lnTo>
                  <a:lnTo>
                    <a:pt x="45660" y="1227"/>
                  </a:lnTo>
                  <a:lnTo>
                    <a:pt x="45755" y="1227"/>
                  </a:lnTo>
                  <a:lnTo>
                    <a:pt x="45755" y="1321"/>
                  </a:lnTo>
                  <a:lnTo>
                    <a:pt x="45377" y="1321"/>
                  </a:lnTo>
                  <a:lnTo>
                    <a:pt x="46038" y="1415"/>
                  </a:lnTo>
                  <a:lnTo>
                    <a:pt x="46792" y="1321"/>
                  </a:lnTo>
                  <a:lnTo>
                    <a:pt x="46792" y="1227"/>
                  </a:lnTo>
                  <a:lnTo>
                    <a:pt x="46981" y="1321"/>
                  </a:lnTo>
                  <a:lnTo>
                    <a:pt x="47547" y="1321"/>
                  </a:lnTo>
                  <a:lnTo>
                    <a:pt x="47358" y="1510"/>
                  </a:lnTo>
                  <a:lnTo>
                    <a:pt x="46981" y="1510"/>
                  </a:lnTo>
                  <a:lnTo>
                    <a:pt x="46792" y="1415"/>
                  </a:lnTo>
                  <a:lnTo>
                    <a:pt x="43868" y="1698"/>
                  </a:lnTo>
                  <a:lnTo>
                    <a:pt x="45566" y="1698"/>
                  </a:lnTo>
                  <a:lnTo>
                    <a:pt x="47264" y="1604"/>
                  </a:lnTo>
                  <a:lnTo>
                    <a:pt x="50566" y="1321"/>
                  </a:lnTo>
                  <a:lnTo>
                    <a:pt x="52169" y="1227"/>
                  </a:lnTo>
                  <a:lnTo>
                    <a:pt x="55471" y="1227"/>
                  </a:lnTo>
                  <a:lnTo>
                    <a:pt x="57075" y="1415"/>
                  </a:lnTo>
                  <a:lnTo>
                    <a:pt x="56603" y="1321"/>
                  </a:lnTo>
                  <a:lnTo>
                    <a:pt x="56509" y="1227"/>
                  </a:lnTo>
                  <a:lnTo>
                    <a:pt x="57264" y="1132"/>
                  </a:lnTo>
                  <a:lnTo>
                    <a:pt x="58396" y="1227"/>
                  </a:lnTo>
                  <a:lnTo>
                    <a:pt x="58773" y="1227"/>
                  </a:lnTo>
                  <a:lnTo>
                    <a:pt x="58962" y="1321"/>
                  </a:lnTo>
                  <a:lnTo>
                    <a:pt x="59905" y="1321"/>
                  </a:lnTo>
                  <a:lnTo>
                    <a:pt x="61037" y="1510"/>
                  </a:lnTo>
                  <a:lnTo>
                    <a:pt x="61603" y="1698"/>
                  </a:lnTo>
                  <a:lnTo>
                    <a:pt x="62075" y="1887"/>
                  </a:lnTo>
                  <a:lnTo>
                    <a:pt x="62452" y="2076"/>
                  </a:lnTo>
                  <a:lnTo>
                    <a:pt x="62547" y="2359"/>
                  </a:lnTo>
                  <a:lnTo>
                    <a:pt x="62641" y="4528"/>
                  </a:lnTo>
                  <a:lnTo>
                    <a:pt x="62641" y="8113"/>
                  </a:lnTo>
                  <a:lnTo>
                    <a:pt x="62547" y="17547"/>
                  </a:lnTo>
                  <a:lnTo>
                    <a:pt x="62547" y="22547"/>
                  </a:lnTo>
                  <a:lnTo>
                    <a:pt x="62641" y="27075"/>
                  </a:lnTo>
                  <a:lnTo>
                    <a:pt x="62830" y="30849"/>
                  </a:lnTo>
                  <a:lnTo>
                    <a:pt x="62924" y="32169"/>
                  </a:lnTo>
                  <a:lnTo>
                    <a:pt x="63113" y="33207"/>
                  </a:lnTo>
                  <a:lnTo>
                    <a:pt x="63113" y="34528"/>
                  </a:lnTo>
                  <a:lnTo>
                    <a:pt x="63207" y="35943"/>
                  </a:lnTo>
                  <a:lnTo>
                    <a:pt x="63207" y="36886"/>
                  </a:lnTo>
                  <a:lnTo>
                    <a:pt x="63113" y="38396"/>
                  </a:lnTo>
                  <a:lnTo>
                    <a:pt x="62830" y="42358"/>
                  </a:lnTo>
                  <a:lnTo>
                    <a:pt x="62547" y="46509"/>
                  </a:lnTo>
                  <a:lnTo>
                    <a:pt x="62452" y="48207"/>
                  </a:lnTo>
                  <a:lnTo>
                    <a:pt x="62547" y="49527"/>
                  </a:lnTo>
                  <a:lnTo>
                    <a:pt x="62547" y="51131"/>
                  </a:lnTo>
                  <a:lnTo>
                    <a:pt x="62547" y="52735"/>
                  </a:lnTo>
                  <a:lnTo>
                    <a:pt x="62358" y="53584"/>
                  </a:lnTo>
                  <a:lnTo>
                    <a:pt x="62264" y="54339"/>
                  </a:lnTo>
                  <a:lnTo>
                    <a:pt x="61981" y="55093"/>
                  </a:lnTo>
                  <a:lnTo>
                    <a:pt x="61603" y="55754"/>
                  </a:lnTo>
                  <a:lnTo>
                    <a:pt x="61792" y="55754"/>
                  </a:lnTo>
                  <a:lnTo>
                    <a:pt x="61886" y="55565"/>
                  </a:lnTo>
                  <a:lnTo>
                    <a:pt x="62169" y="55376"/>
                  </a:lnTo>
                  <a:lnTo>
                    <a:pt x="62264" y="55565"/>
                  </a:lnTo>
                  <a:lnTo>
                    <a:pt x="62169" y="55754"/>
                  </a:lnTo>
                  <a:lnTo>
                    <a:pt x="61981" y="56225"/>
                  </a:lnTo>
                  <a:lnTo>
                    <a:pt x="61792" y="56037"/>
                  </a:lnTo>
                  <a:lnTo>
                    <a:pt x="61509" y="55754"/>
                  </a:lnTo>
                  <a:lnTo>
                    <a:pt x="61603" y="55942"/>
                  </a:lnTo>
                  <a:lnTo>
                    <a:pt x="61509" y="55942"/>
                  </a:lnTo>
                  <a:lnTo>
                    <a:pt x="61603" y="56037"/>
                  </a:lnTo>
                  <a:lnTo>
                    <a:pt x="60094" y="56320"/>
                  </a:lnTo>
                  <a:lnTo>
                    <a:pt x="58773" y="56414"/>
                  </a:lnTo>
                  <a:lnTo>
                    <a:pt x="57547" y="56508"/>
                  </a:lnTo>
                  <a:lnTo>
                    <a:pt x="56415" y="56508"/>
                  </a:lnTo>
                  <a:lnTo>
                    <a:pt x="56698" y="56320"/>
                  </a:lnTo>
                  <a:lnTo>
                    <a:pt x="56698" y="56320"/>
                  </a:lnTo>
                  <a:lnTo>
                    <a:pt x="56037" y="56508"/>
                  </a:lnTo>
                  <a:lnTo>
                    <a:pt x="54811" y="56886"/>
                  </a:lnTo>
                  <a:lnTo>
                    <a:pt x="53679" y="57074"/>
                  </a:lnTo>
                  <a:lnTo>
                    <a:pt x="53868" y="56791"/>
                  </a:lnTo>
                  <a:lnTo>
                    <a:pt x="54245" y="56697"/>
                  </a:lnTo>
                  <a:lnTo>
                    <a:pt x="53019" y="56886"/>
                  </a:lnTo>
                  <a:lnTo>
                    <a:pt x="51698" y="56980"/>
                  </a:lnTo>
                  <a:lnTo>
                    <a:pt x="50943" y="57074"/>
                  </a:lnTo>
                  <a:lnTo>
                    <a:pt x="51132" y="57169"/>
                  </a:lnTo>
                  <a:lnTo>
                    <a:pt x="48962" y="57452"/>
                  </a:lnTo>
                  <a:lnTo>
                    <a:pt x="48962" y="57357"/>
                  </a:lnTo>
                  <a:lnTo>
                    <a:pt x="48019" y="57452"/>
                  </a:lnTo>
                  <a:lnTo>
                    <a:pt x="47641" y="57452"/>
                  </a:lnTo>
                  <a:lnTo>
                    <a:pt x="46604" y="57546"/>
                  </a:lnTo>
                  <a:lnTo>
                    <a:pt x="44717" y="57546"/>
                  </a:lnTo>
                  <a:lnTo>
                    <a:pt x="44339" y="57452"/>
                  </a:lnTo>
                  <a:lnTo>
                    <a:pt x="45000" y="57263"/>
                  </a:lnTo>
                  <a:lnTo>
                    <a:pt x="40000" y="57829"/>
                  </a:lnTo>
                  <a:lnTo>
                    <a:pt x="38019" y="58206"/>
                  </a:lnTo>
                  <a:lnTo>
                    <a:pt x="37547" y="58018"/>
                  </a:lnTo>
                  <a:lnTo>
                    <a:pt x="37075" y="58018"/>
                  </a:lnTo>
                  <a:lnTo>
                    <a:pt x="36698" y="58112"/>
                  </a:lnTo>
                  <a:lnTo>
                    <a:pt x="36415" y="58301"/>
                  </a:lnTo>
                  <a:lnTo>
                    <a:pt x="36038" y="58301"/>
                  </a:lnTo>
                  <a:lnTo>
                    <a:pt x="36038" y="58395"/>
                  </a:lnTo>
                  <a:lnTo>
                    <a:pt x="36321" y="58395"/>
                  </a:lnTo>
                  <a:lnTo>
                    <a:pt x="36132" y="58678"/>
                  </a:lnTo>
                  <a:lnTo>
                    <a:pt x="37075" y="58678"/>
                  </a:lnTo>
                  <a:lnTo>
                    <a:pt x="37830" y="58584"/>
                  </a:lnTo>
                  <a:lnTo>
                    <a:pt x="38585" y="58489"/>
                  </a:lnTo>
                  <a:lnTo>
                    <a:pt x="39434" y="58489"/>
                  </a:lnTo>
                  <a:lnTo>
                    <a:pt x="38585" y="58867"/>
                  </a:lnTo>
                  <a:lnTo>
                    <a:pt x="37358" y="59244"/>
                  </a:lnTo>
                  <a:lnTo>
                    <a:pt x="36792" y="59339"/>
                  </a:lnTo>
                  <a:lnTo>
                    <a:pt x="36226" y="59339"/>
                  </a:lnTo>
                  <a:lnTo>
                    <a:pt x="35755" y="59244"/>
                  </a:lnTo>
                  <a:lnTo>
                    <a:pt x="35566" y="59056"/>
                  </a:lnTo>
                  <a:lnTo>
                    <a:pt x="35472" y="58867"/>
                  </a:lnTo>
                  <a:lnTo>
                    <a:pt x="36509" y="58772"/>
                  </a:lnTo>
                  <a:lnTo>
                    <a:pt x="35377" y="58678"/>
                  </a:lnTo>
                  <a:lnTo>
                    <a:pt x="34151" y="58772"/>
                  </a:lnTo>
                  <a:lnTo>
                    <a:pt x="34057" y="58772"/>
                  </a:lnTo>
                  <a:lnTo>
                    <a:pt x="33208" y="58961"/>
                  </a:lnTo>
                  <a:lnTo>
                    <a:pt x="32264" y="59056"/>
                  </a:lnTo>
                  <a:lnTo>
                    <a:pt x="32264" y="59056"/>
                  </a:lnTo>
                  <a:lnTo>
                    <a:pt x="33113" y="58867"/>
                  </a:lnTo>
                  <a:lnTo>
                    <a:pt x="31887" y="58489"/>
                  </a:lnTo>
                  <a:lnTo>
                    <a:pt x="31132" y="58395"/>
                  </a:lnTo>
                  <a:lnTo>
                    <a:pt x="31038" y="58301"/>
                  </a:lnTo>
                  <a:lnTo>
                    <a:pt x="31132" y="58301"/>
                  </a:lnTo>
                  <a:lnTo>
                    <a:pt x="31509" y="58206"/>
                  </a:lnTo>
                  <a:lnTo>
                    <a:pt x="30660" y="58206"/>
                  </a:lnTo>
                  <a:lnTo>
                    <a:pt x="30283" y="58301"/>
                  </a:lnTo>
                  <a:lnTo>
                    <a:pt x="29906" y="58489"/>
                  </a:lnTo>
                  <a:lnTo>
                    <a:pt x="29151" y="58678"/>
                  </a:lnTo>
                  <a:lnTo>
                    <a:pt x="29340" y="58584"/>
                  </a:lnTo>
                  <a:lnTo>
                    <a:pt x="29434" y="58395"/>
                  </a:lnTo>
                  <a:lnTo>
                    <a:pt x="29434" y="58395"/>
                  </a:lnTo>
                  <a:lnTo>
                    <a:pt x="28585" y="58489"/>
                  </a:lnTo>
                  <a:lnTo>
                    <a:pt x="28491" y="58584"/>
                  </a:lnTo>
                  <a:lnTo>
                    <a:pt x="28396" y="58678"/>
                  </a:lnTo>
                  <a:lnTo>
                    <a:pt x="27736" y="58867"/>
                  </a:lnTo>
                  <a:lnTo>
                    <a:pt x="25660" y="59150"/>
                  </a:lnTo>
                  <a:lnTo>
                    <a:pt x="22170" y="59622"/>
                  </a:lnTo>
                  <a:lnTo>
                    <a:pt x="22359" y="59527"/>
                  </a:lnTo>
                  <a:lnTo>
                    <a:pt x="22359" y="59433"/>
                  </a:lnTo>
                  <a:lnTo>
                    <a:pt x="22264" y="59433"/>
                  </a:lnTo>
                  <a:lnTo>
                    <a:pt x="22453" y="59244"/>
                  </a:lnTo>
                  <a:lnTo>
                    <a:pt x="22453" y="59056"/>
                  </a:lnTo>
                  <a:lnTo>
                    <a:pt x="21132" y="59339"/>
                  </a:lnTo>
                  <a:lnTo>
                    <a:pt x="19246" y="59716"/>
                  </a:lnTo>
                  <a:lnTo>
                    <a:pt x="18208" y="59810"/>
                  </a:lnTo>
                  <a:lnTo>
                    <a:pt x="17264" y="59905"/>
                  </a:lnTo>
                  <a:lnTo>
                    <a:pt x="16415" y="59905"/>
                  </a:lnTo>
                  <a:lnTo>
                    <a:pt x="15849" y="59810"/>
                  </a:lnTo>
                  <a:lnTo>
                    <a:pt x="14246" y="59810"/>
                  </a:lnTo>
                  <a:lnTo>
                    <a:pt x="11981" y="59999"/>
                  </a:lnTo>
                  <a:lnTo>
                    <a:pt x="11981" y="59999"/>
                  </a:lnTo>
                  <a:lnTo>
                    <a:pt x="12359" y="59905"/>
                  </a:lnTo>
                  <a:lnTo>
                    <a:pt x="12736" y="59716"/>
                  </a:lnTo>
                  <a:lnTo>
                    <a:pt x="11415" y="59905"/>
                  </a:lnTo>
                  <a:lnTo>
                    <a:pt x="10000" y="60093"/>
                  </a:lnTo>
                  <a:lnTo>
                    <a:pt x="7076" y="60188"/>
                  </a:lnTo>
                  <a:lnTo>
                    <a:pt x="4151" y="60376"/>
                  </a:lnTo>
                  <a:lnTo>
                    <a:pt x="2831" y="60471"/>
                  </a:lnTo>
                  <a:lnTo>
                    <a:pt x="1604" y="60659"/>
                  </a:lnTo>
                  <a:lnTo>
                    <a:pt x="1227" y="59244"/>
                  </a:lnTo>
                  <a:lnTo>
                    <a:pt x="1038" y="57735"/>
                  </a:lnTo>
                  <a:lnTo>
                    <a:pt x="850" y="56131"/>
                  </a:lnTo>
                  <a:lnTo>
                    <a:pt x="755" y="54433"/>
                  </a:lnTo>
                  <a:lnTo>
                    <a:pt x="755" y="52735"/>
                  </a:lnTo>
                  <a:lnTo>
                    <a:pt x="755" y="50942"/>
                  </a:lnTo>
                  <a:lnTo>
                    <a:pt x="1038" y="47263"/>
                  </a:lnTo>
                  <a:lnTo>
                    <a:pt x="1321" y="43678"/>
                  </a:lnTo>
                  <a:lnTo>
                    <a:pt x="1699" y="39999"/>
                  </a:lnTo>
                  <a:lnTo>
                    <a:pt x="2453" y="33301"/>
                  </a:lnTo>
                  <a:lnTo>
                    <a:pt x="2548" y="33962"/>
                  </a:lnTo>
                  <a:lnTo>
                    <a:pt x="2642" y="34622"/>
                  </a:lnTo>
                  <a:lnTo>
                    <a:pt x="2642" y="33018"/>
                  </a:lnTo>
                  <a:lnTo>
                    <a:pt x="2551" y="32287"/>
                  </a:lnTo>
                  <a:lnTo>
                    <a:pt x="2642" y="30000"/>
                  </a:lnTo>
                  <a:lnTo>
                    <a:pt x="2453" y="30377"/>
                  </a:lnTo>
                  <a:lnTo>
                    <a:pt x="2453" y="29245"/>
                  </a:lnTo>
                  <a:lnTo>
                    <a:pt x="2453" y="27830"/>
                  </a:lnTo>
                  <a:lnTo>
                    <a:pt x="2642" y="28301"/>
                  </a:lnTo>
                  <a:lnTo>
                    <a:pt x="2736" y="28018"/>
                  </a:lnTo>
                  <a:lnTo>
                    <a:pt x="2831" y="28018"/>
                  </a:lnTo>
                  <a:lnTo>
                    <a:pt x="2925" y="28207"/>
                  </a:lnTo>
                  <a:lnTo>
                    <a:pt x="3019" y="26415"/>
                  </a:lnTo>
                  <a:lnTo>
                    <a:pt x="3019" y="24811"/>
                  </a:lnTo>
                  <a:lnTo>
                    <a:pt x="3019" y="23113"/>
                  </a:lnTo>
                  <a:lnTo>
                    <a:pt x="3019" y="22170"/>
                  </a:lnTo>
                  <a:lnTo>
                    <a:pt x="3208" y="21320"/>
                  </a:lnTo>
                  <a:lnTo>
                    <a:pt x="3302" y="19528"/>
                  </a:lnTo>
                  <a:lnTo>
                    <a:pt x="3302" y="17641"/>
                  </a:lnTo>
                  <a:lnTo>
                    <a:pt x="3302" y="16887"/>
                  </a:lnTo>
                  <a:lnTo>
                    <a:pt x="3208" y="16321"/>
                  </a:lnTo>
                  <a:lnTo>
                    <a:pt x="3397" y="16415"/>
                  </a:lnTo>
                  <a:lnTo>
                    <a:pt x="3585" y="11981"/>
                  </a:lnTo>
                  <a:lnTo>
                    <a:pt x="3680" y="11415"/>
                  </a:lnTo>
                  <a:lnTo>
                    <a:pt x="3680" y="11698"/>
                  </a:lnTo>
                  <a:lnTo>
                    <a:pt x="3774" y="11132"/>
                  </a:lnTo>
                  <a:lnTo>
                    <a:pt x="3868" y="10660"/>
                  </a:lnTo>
                  <a:lnTo>
                    <a:pt x="3774" y="10094"/>
                  </a:lnTo>
                  <a:lnTo>
                    <a:pt x="3680" y="9623"/>
                  </a:lnTo>
                  <a:lnTo>
                    <a:pt x="3774" y="9434"/>
                  </a:lnTo>
                  <a:lnTo>
                    <a:pt x="3868" y="9245"/>
                  </a:lnTo>
                  <a:lnTo>
                    <a:pt x="4057" y="8491"/>
                  </a:lnTo>
                  <a:lnTo>
                    <a:pt x="4340" y="6321"/>
                  </a:lnTo>
                  <a:lnTo>
                    <a:pt x="4623" y="2264"/>
                  </a:lnTo>
                  <a:lnTo>
                    <a:pt x="3491" y="7170"/>
                  </a:lnTo>
                  <a:lnTo>
                    <a:pt x="2925" y="9906"/>
                  </a:lnTo>
                  <a:lnTo>
                    <a:pt x="2359" y="12736"/>
                  </a:lnTo>
                  <a:lnTo>
                    <a:pt x="1982" y="15377"/>
                  </a:lnTo>
                  <a:lnTo>
                    <a:pt x="1699" y="17830"/>
                  </a:lnTo>
                  <a:lnTo>
                    <a:pt x="1510" y="19905"/>
                  </a:lnTo>
                  <a:lnTo>
                    <a:pt x="1604" y="20754"/>
                  </a:lnTo>
                  <a:lnTo>
                    <a:pt x="1699" y="21509"/>
                  </a:lnTo>
                  <a:lnTo>
                    <a:pt x="1321" y="22453"/>
                  </a:lnTo>
                  <a:lnTo>
                    <a:pt x="1133" y="23585"/>
                  </a:lnTo>
                  <a:lnTo>
                    <a:pt x="1038" y="24905"/>
                  </a:lnTo>
                  <a:lnTo>
                    <a:pt x="1038" y="26226"/>
                  </a:lnTo>
                  <a:lnTo>
                    <a:pt x="1038" y="28962"/>
                  </a:lnTo>
                  <a:lnTo>
                    <a:pt x="1038" y="31415"/>
                  </a:lnTo>
                  <a:lnTo>
                    <a:pt x="661" y="40188"/>
                  </a:lnTo>
                  <a:lnTo>
                    <a:pt x="472" y="44999"/>
                  </a:lnTo>
                  <a:lnTo>
                    <a:pt x="378" y="49622"/>
                  </a:lnTo>
                  <a:lnTo>
                    <a:pt x="472" y="51603"/>
                  </a:lnTo>
                  <a:lnTo>
                    <a:pt x="378" y="53961"/>
                  </a:lnTo>
                  <a:lnTo>
                    <a:pt x="189" y="53301"/>
                  </a:lnTo>
                  <a:lnTo>
                    <a:pt x="95" y="52641"/>
                  </a:lnTo>
                  <a:lnTo>
                    <a:pt x="189" y="53867"/>
                  </a:lnTo>
                  <a:lnTo>
                    <a:pt x="189" y="55093"/>
                  </a:lnTo>
                  <a:lnTo>
                    <a:pt x="378" y="55188"/>
                  </a:lnTo>
                  <a:lnTo>
                    <a:pt x="284" y="56508"/>
                  </a:lnTo>
                  <a:lnTo>
                    <a:pt x="95" y="54905"/>
                  </a:lnTo>
                  <a:lnTo>
                    <a:pt x="1" y="58489"/>
                  </a:lnTo>
                  <a:lnTo>
                    <a:pt x="1" y="62357"/>
                  </a:lnTo>
                  <a:lnTo>
                    <a:pt x="6038" y="61886"/>
                  </a:lnTo>
                  <a:lnTo>
                    <a:pt x="8963" y="61697"/>
                  </a:lnTo>
                  <a:lnTo>
                    <a:pt x="11698" y="61603"/>
                  </a:lnTo>
                  <a:lnTo>
                    <a:pt x="11698" y="61414"/>
                  </a:lnTo>
                  <a:lnTo>
                    <a:pt x="11887" y="61225"/>
                  </a:lnTo>
                  <a:lnTo>
                    <a:pt x="12264" y="61225"/>
                  </a:lnTo>
                  <a:lnTo>
                    <a:pt x="12548" y="61320"/>
                  </a:lnTo>
                  <a:lnTo>
                    <a:pt x="12736" y="61414"/>
                  </a:lnTo>
                  <a:lnTo>
                    <a:pt x="12642" y="61320"/>
                  </a:lnTo>
                  <a:lnTo>
                    <a:pt x="13302" y="61508"/>
                  </a:lnTo>
                  <a:lnTo>
                    <a:pt x="13302" y="61508"/>
                  </a:lnTo>
                  <a:lnTo>
                    <a:pt x="12736" y="61414"/>
                  </a:lnTo>
                  <a:lnTo>
                    <a:pt x="13019" y="61508"/>
                  </a:lnTo>
                  <a:lnTo>
                    <a:pt x="12736" y="61603"/>
                  </a:lnTo>
                  <a:lnTo>
                    <a:pt x="12831" y="61697"/>
                  </a:lnTo>
                  <a:lnTo>
                    <a:pt x="14246" y="61508"/>
                  </a:lnTo>
                  <a:lnTo>
                    <a:pt x="13491" y="61508"/>
                  </a:lnTo>
                  <a:lnTo>
                    <a:pt x="14717" y="61225"/>
                  </a:lnTo>
                  <a:lnTo>
                    <a:pt x="16038" y="61131"/>
                  </a:lnTo>
                  <a:lnTo>
                    <a:pt x="18962" y="61131"/>
                  </a:lnTo>
                  <a:lnTo>
                    <a:pt x="19151" y="61225"/>
                  </a:lnTo>
                  <a:lnTo>
                    <a:pt x="19623" y="61320"/>
                  </a:lnTo>
                  <a:lnTo>
                    <a:pt x="21227" y="61320"/>
                  </a:lnTo>
                  <a:lnTo>
                    <a:pt x="23302" y="61225"/>
                  </a:lnTo>
                  <a:lnTo>
                    <a:pt x="24245" y="61131"/>
                  </a:lnTo>
                  <a:lnTo>
                    <a:pt x="25094" y="60942"/>
                  </a:lnTo>
                  <a:lnTo>
                    <a:pt x="28868" y="60848"/>
                  </a:lnTo>
                  <a:lnTo>
                    <a:pt x="32642" y="60659"/>
                  </a:lnTo>
                  <a:lnTo>
                    <a:pt x="36415" y="60376"/>
                  </a:lnTo>
                  <a:lnTo>
                    <a:pt x="40283" y="60093"/>
                  </a:lnTo>
                  <a:lnTo>
                    <a:pt x="47830" y="59339"/>
                  </a:lnTo>
                  <a:lnTo>
                    <a:pt x="55377" y="58678"/>
                  </a:lnTo>
                  <a:lnTo>
                    <a:pt x="61037" y="58678"/>
                  </a:lnTo>
                  <a:lnTo>
                    <a:pt x="62264" y="58584"/>
                  </a:lnTo>
                  <a:lnTo>
                    <a:pt x="63207" y="58395"/>
                  </a:lnTo>
                  <a:lnTo>
                    <a:pt x="63490" y="58206"/>
                  </a:lnTo>
                  <a:lnTo>
                    <a:pt x="63773" y="58018"/>
                  </a:lnTo>
                  <a:lnTo>
                    <a:pt x="63962" y="57735"/>
                  </a:lnTo>
                  <a:lnTo>
                    <a:pt x="64150" y="57357"/>
                  </a:lnTo>
                  <a:lnTo>
                    <a:pt x="64339" y="56225"/>
                  </a:lnTo>
                  <a:lnTo>
                    <a:pt x="64528" y="54716"/>
                  </a:lnTo>
                  <a:lnTo>
                    <a:pt x="64528" y="53018"/>
                  </a:lnTo>
                  <a:lnTo>
                    <a:pt x="64622" y="49810"/>
                  </a:lnTo>
                  <a:lnTo>
                    <a:pt x="64622" y="47546"/>
                  </a:lnTo>
                  <a:lnTo>
                    <a:pt x="64905" y="40848"/>
                  </a:lnTo>
                  <a:lnTo>
                    <a:pt x="64999" y="36320"/>
                  </a:lnTo>
                  <a:lnTo>
                    <a:pt x="65094" y="33301"/>
                  </a:lnTo>
                  <a:lnTo>
                    <a:pt x="65188" y="33396"/>
                  </a:lnTo>
                  <a:lnTo>
                    <a:pt x="65188" y="31603"/>
                  </a:lnTo>
                  <a:lnTo>
                    <a:pt x="65188" y="29811"/>
                  </a:lnTo>
                  <a:lnTo>
                    <a:pt x="65094" y="30660"/>
                  </a:lnTo>
                  <a:lnTo>
                    <a:pt x="64905" y="28301"/>
                  </a:lnTo>
                  <a:lnTo>
                    <a:pt x="64811" y="25849"/>
                  </a:lnTo>
                  <a:lnTo>
                    <a:pt x="64716" y="23302"/>
                  </a:lnTo>
                  <a:lnTo>
                    <a:pt x="64622" y="20849"/>
                  </a:lnTo>
                  <a:lnTo>
                    <a:pt x="64811" y="22075"/>
                  </a:lnTo>
                  <a:lnTo>
                    <a:pt x="64811" y="20754"/>
                  </a:lnTo>
                  <a:lnTo>
                    <a:pt x="64811" y="18962"/>
                  </a:lnTo>
                  <a:lnTo>
                    <a:pt x="64811" y="18868"/>
                  </a:lnTo>
                  <a:lnTo>
                    <a:pt x="64716" y="17358"/>
                  </a:lnTo>
                  <a:lnTo>
                    <a:pt x="64811" y="18113"/>
                  </a:lnTo>
                  <a:lnTo>
                    <a:pt x="64999" y="16981"/>
                  </a:lnTo>
                  <a:lnTo>
                    <a:pt x="64905" y="15755"/>
                  </a:lnTo>
                  <a:lnTo>
                    <a:pt x="64811" y="14528"/>
                  </a:lnTo>
                  <a:lnTo>
                    <a:pt x="64716" y="13396"/>
                  </a:lnTo>
                  <a:lnTo>
                    <a:pt x="64622" y="13679"/>
                  </a:lnTo>
                  <a:lnTo>
                    <a:pt x="64551" y="13679"/>
                  </a:lnTo>
                  <a:lnTo>
                    <a:pt x="64622" y="13962"/>
                  </a:lnTo>
                  <a:lnTo>
                    <a:pt x="64716" y="15000"/>
                  </a:lnTo>
                  <a:lnTo>
                    <a:pt x="64528" y="14623"/>
                  </a:lnTo>
                  <a:lnTo>
                    <a:pt x="64528" y="15094"/>
                  </a:lnTo>
                  <a:lnTo>
                    <a:pt x="64339" y="12736"/>
                  </a:lnTo>
                  <a:lnTo>
                    <a:pt x="64150" y="11698"/>
                  </a:lnTo>
                  <a:lnTo>
                    <a:pt x="64056" y="11604"/>
                  </a:lnTo>
                  <a:lnTo>
                    <a:pt x="64056" y="11226"/>
                  </a:lnTo>
                  <a:lnTo>
                    <a:pt x="64245" y="10566"/>
                  </a:lnTo>
                  <a:lnTo>
                    <a:pt x="64245" y="9811"/>
                  </a:lnTo>
                  <a:lnTo>
                    <a:pt x="64245" y="9560"/>
                  </a:lnTo>
                  <a:lnTo>
                    <a:pt x="64433" y="10189"/>
                  </a:lnTo>
                  <a:lnTo>
                    <a:pt x="64622" y="11604"/>
                  </a:lnTo>
                  <a:lnTo>
                    <a:pt x="64811" y="13019"/>
                  </a:lnTo>
                  <a:lnTo>
                    <a:pt x="64905" y="14151"/>
                  </a:lnTo>
                  <a:lnTo>
                    <a:pt x="64905" y="12830"/>
                  </a:lnTo>
                  <a:lnTo>
                    <a:pt x="64811" y="11698"/>
                  </a:lnTo>
                  <a:lnTo>
                    <a:pt x="64528" y="9340"/>
                  </a:lnTo>
                  <a:lnTo>
                    <a:pt x="64433" y="9528"/>
                  </a:lnTo>
                  <a:lnTo>
                    <a:pt x="64433" y="9340"/>
                  </a:lnTo>
                  <a:lnTo>
                    <a:pt x="64245" y="8585"/>
                  </a:lnTo>
                  <a:lnTo>
                    <a:pt x="64150" y="7264"/>
                  </a:lnTo>
                  <a:lnTo>
                    <a:pt x="64056" y="9434"/>
                  </a:lnTo>
                  <a:lnTo>
                    <a:pt x="63773" y="8868"/>
                  </a:lnTo>
                  <a:lnTo>
                    <a:pt x="63679" y="7925"/>
                  </a:lnTo>
                  <a:lnTo>
                    <a:pt x="63584" y="6792"/>
                  </a:lnTo>
                  <a:lnTo>
                    <a:pt x="63490" y="5566"/>
                  </a:lnTo>
                  <a:lnTo>
                    <a:pt x="63490" y="1227"/>
                  </a:lnTo>
                  <a:lnTo>
                    <a:pt x="63490" y="661"/>
                  </a:lnTo>
                  <a:lnTo>
                    <a:pt x="63396" y="566"/>
                  </a:lnTo>
                  <a:lnTo>
                    <a:pt x="63207" y="378"/>
                  </a:lnTo>
                  <a:lnTo>
                    <a:pt x="62641" y="189"/>
                  </a:lnTo>
                  <a:lnTo>
                    <a:pt x="61792" y="95"/>
                  </a:lnTo>
                  <a:lnTo>
                    <a:pt x="6084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5"/>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70" name="Shape 70"/>
        <p:cNvGrpSpPr/>
        <p:nvPr/>
      </p:nvGrpSpPr>
      <p:grpSpPr>
        <a:xfrm>
          <a:off x="0" y="0"/>
          <a:ext cx="0" cy="0"/>
          <a:chOff x="0" y="0"/>
          <a:chExt cx="0" cy="0"/>
        </a:xfrm>
      </p:grpSpPr>
      <p:sp>
        <p:nvSpPr>
          <p:cNvPr id="71" name="Google Shape;71;p16"/>
          <p:cNvSpPr txBox="1"/>
          <p:nvPr>
            <p:ph type="title"/>
          </p:nvPr>
        </p:nvSpPr>
        <p:spPr>
          <a:xfrm>
            <a:off x="-6025" y="967975"/>
            <a:ext cx="91560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6"/>
          <p:cNvSpPr txBox="1"/>
          <p:nvPr>
            <p:ph idx="1" type="body"/>
          </p:nvPr>
        </p:nvSpPr>
        <p:spPr>
          <a:xfrm>
            <a:off x="457200" y="1507925"/>
            <a:ext cx="2631900" cy="3417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sz="1400"/>
            </a:lvl2pPr>
            <a:lvl3pPr indent="-317500" lvl="2" marL="1371600" rtl="0">
              <a:spcBef>
                <a:spcPts val="1600"/>
              </a:spcBef>
              <a:spcAft>
                <a:spcPts val="0"/>
              </a:spcAft>
              <a:buSzPts val="1400"/>
              <a:buChar char="■"/>
              <a:defRPr sz="1400"/>
            </a:lvl3pPr>
            <a:lvl4pPr indent="-317500" lvl="3" marL="1828800" rtl="0">
              <a:spcBef>
                <a:spcPts val="1600"/>
              </a:spcBef>
              <a:spcAft>
                <a:spcPts val="0"/>
              </a:spcAft>
              <a:buSzPts val="1400"/>
              <a:buChar char="●"/>
              <a:defRPr sz="1400"/>
            </a:lvl4pPr>
            <a:lvl5pPr indent="-317500" lvl="4" marL="2286000" rtl="0">
              <a:spcBef>
                <a:spcPts val="1600"/>
              </a:spcBef>
              <a:spcAft>
                <a:spcPts val="0"/>
              </a:spcAft>
              <a:buSzPts val="1400"/>
              <a:buChar char="○"/>
              <a:defRPr sz="1400"/>
            </a:lvl5pPr>
            <a:lvl6pPr indent="-317500" lvl="5" marL="2743200" rtl="0">
              <a:spcBef>
                <a:spcPts val="1600"/>
              </a:spcBef>
              <a:spcAft>
                <a:spcPts val="0"/>
              </a:spcAft>
              <a:buSzPts val="1400"/>
              <a:buChar char="■"/>
              <a:defRPr sz="1400"/>
            </a:lvl6pPr>
            <a:lvl7pPr indent="-317500" lvl="6" marL="3200400" rtl="0">
              <a:spcBef>
                <a:spcPts val="1600"/>
              </a:spcBef>
              <a:spcAft>
                <a:spcPts val="0"/>
              </a:spcAft>
              <a:buSzPts val="1400"/>
              <a:buChar char="●"/>
              <a:defRPr sz="1400"/>
            </a:lvl7pPr>
            <a:lvl8pPr indent="-317500" lvl="7" marL="3657600" rtl="0">
              <a:spcBef>
                <a:spcPts val="1600"/>
              </a:spcBef>
              <a:spcAft>
                <a:spcPts val="0"/>
              </a:spcAft>
              <a:buSzPts val="1400"/>
              <a:buChar char="○"/>
              <a:defRPr sz="1400"/>
            </a:lvl8pPr>
            <a:lvl9pPr indent="-317500" lvl="8" marL="4114800" rtl="0">
              <a:spcBef>
                <a:spcPts val="1600"/>
              </a:spcBef>
              <a:spcAft>
                <a:spcPts val="1600"/>
              </a:spcAft>
              <a:buSzPts val="1400"/>
              <a:buChar char="■"/>
              <a:defRPr sz="1400"/>
            </a:lvl9pPr>
          </a:lstStyle>
          <a:p/>
        </p:txBody>
      </p:sp>
      <p:sp>
        <p:nvSpPr>
          <p:cNvPr id="73" name="Google Shape;73;p16"/>
          <p:cNvSpPr txBox="1"/>
          <p:nvPr>
            <p:ph idx="2" type="body"/>
          </p:nvPr>
        </p:nvSpPr>
        <p:spPr>
          <a:xfrm>
            <a:off x="3223964" y="1507925"/>
            <a:ext cx="2631900" cy="3417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sz="1400"/>
            </a:lvl2pPr>
            <a:lvl3pPr indent="-317500" lvl="2" marL="1371600" rtl="0">
              <a:spcBef>
                <a:spcPts val="1600"/>
              </a:spcBef>
              <a:spcAft>
                <a:spcPts val="0"/>
              </a:spcAft>
              <a:buSzPts val="1400"/>
              <a:buChar char="■"/>
              <a:defRPr sz="1400"/>
            </a:lvl3pPr>
            <a:lvl4pPr indent="-317500" lvl="3" marL="1828800" rtl="0">
              <a:spcBef>
                <a:spcPts val="1600"/>
              </a:spcBef>
              <a:spcAft>
                <a:spcPts val="0"/>
              </a:spcAft>
              <a:buSzPts val="1400"/>
              <a:buChar char="●"/>
              <a:defRPr sz="1400"/>
            </a:lvl4pPr>
            <a:lvl5pPr indent="-317500" lvl="4" marL="2286000" rtl="0">
              <a:spcBef>
                <a:spcPts val="1600"/>
              </a:spcBef>
              <a:spcAft>
                <a:spcPts val="0"/>
              </a:spcAft>
              <a:buSzPts val="1400"/>
              <a:buChar char="○"/>
              <a:defRPr sz="1400"/>
            </a:lvl5pPr>
            <a:lvl6pPr indent="-317500" lvl="5" marL="2743200" rtl="0">
              <a:spcBef>
                <a:spcPts val="1600"/>
              </a:spcBef>
              <a:spcAft>
                <a:spcPts val="0"/>
              </a:spcAft>
              <a:buSzPts val="1400"/>
              <a:buChar char="■"/>
              <a:defRPr sz="1400"/>
            </a:lvl6pPr>
            <a:lvl7pPr indent="-317500" lvl="6" marL="3200400" rtl="0">
              <a:spcBef>
                <a:spcPts val="1600"/>
              </a:spcBef>
              <a:spcAft>
                <a:spcPts val="0"/>
              </a:spcAft>
              <a:buSzPts val="1400"/>
              <a:buChar char="●"/>
              <a:defRPr sz="1400"/>
            </a:lvl7pPr>
            <a:lvl8pPr indent="-317500" lvl="7" marL="3657600" rtl="0">
              <a:spcBef>
                <a:spcPts val="1600"/>
              </a:spcBef>
              <a:spcAft>
                <a:spcPts val="0"/>
              </a:spcAft>
              <a:buSzPts val="1400"/>
              <a:buChar char="○"/>
              <a:defRPr sz="1400"/>
            </a:lvl8pPr>
            <a:lvl9pPr indent="-317500" lvl="8" marL="4114800" rtl="0">
              <a:spcBef>
                <a:spcPts val="1600"/>
              </a:spcBef>
              <a:spcAft>
                <a:spcPts val="1600"/>
              </a:spcAft>
              <a:buSzPts val="1400"/>
              <a:buChar char="■"/>
              <a:defRPr sz="1400"/>
            </a:lvl9pPr>
          </a:lstStyle>
          <a:p/>
        </p:txBody>
      </p:sp>
      <p:sp>
        <p:nvSpPr>
          <p:cNvPr id="74" name="Google Shape;74;p16"/>
          <p:cNvSpPr txBox="1"/>
          <p:nvPr>
            <p:ph idx="3" type="body"/>
          </p:nvPr>
        </p:nvSpPr>
        <p:spPr>
          <a:xfrm>
            <a:off x="5990727" y="1507925"/>
            <a:ext cx="2631900" cy="3417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sz="1400"/>
            </a:lvl2pPr>
            <a:lvl3pPr indent="-317500" lvl="2" marL="1371600" rtl="0">
              <a:spcBef>
                <a:spcPts val="1600"/>
              </a:spcBef>
              <a:spcAft>
                <a:spcPts val="0"/>
              </a:spcAft>
              <a:buSzPts val="1400"/>
              <a:buChar char="■"/>
              <a:defRPr sz="1400"/>
            </a:lvl3pPr>
            <a:lvl4pPr indent="-317500" lvl="3" marL="1828800" rtl="0">
              <a:spcBef>
                <a:spcPts val="1600"/>
              </a:spcBef>
              <a:spcAft>
                <a:spcPts val="0"/>
              </a:spcAft>
              <a:buSzPts val="1400"/>
              <a:buChar char="●"/>
              <a:defRPr sz="1400"/>
            </a:lvl4pPr>
            <a:lvl5pPr indent="-317500" lvl="4" marL="2286000" rtl="0">
              <a:spcBef>
                <a:spcPts val="1600"/>
              </a:spcBef>
              <a:spcAft>
                <a:spcPts val="0"/>
              </a:spcAft>
              <a:buSzPts val="1400"/>
              <a:buChar char="○"/>
              <a:defRPr sz="1400"/>
            </a:lvl5pPr>
            <a:lvl6pPr indent="-317500" lvl="5" marL="2743200" rtl="0">
              <a:spcBef>
                <a:spcPts val="1600"/>
              </a:spcBef>
              <a:spcAft>
                <a:spcPts val="0"/>
              </a:spcAft>
              <a:buSzPts val="1400"/>
              <a:buChar char="■"/>
              <a:defRPr sz="1400"/>
            </a:lvl6pPr>
            <a:lvl7pPr indent="-317500" lvl="6" marL="3200400" rtl="0">
              <a:spcBef>
                <a:spcPts val="1600"/>
              </a:spcBef>
              <a:spcAft>
                <a:spcPts val="0"/>
              </a:spcAft>
              <a:buSzPts val="1400"/>
              <a:buChar char="●"/>
              <a:defRPr sz="1400"/>
            </a:lvl7pPr>
            <a:lvl8pPr indent="-317500" lvl="7" marL="3657600" rtl="0">
              <a:spcBef>
                <a:spcPts val="1600"/>
              </a:spcBef>
              <a:spcAft>
                <a:spcPts val="0"/>
              </a:spcAft>
              <a:buSzPts val="1400"/>
              <a:buChar char="○"/>
              <a:defRPr sz="1400"/>
            </a:lvl8pPr>
            <a:lvl9pPr indent="-317500" lvl="8" marL="4114800" rtl="0">
              <a:spcBef>
                <a:spcPts val="1600"/>
              </a:spcBef>
              <a:spcAft>
                <a:spcPts val="1600"/>
              </a:spcAft>
              <a:buSzPts val="1400"/>
              <a:buChar char="■"/>
              <a:defRPr sz="1400"/>
            </a:lvl9pPr>
          </a:lstStyle>
          <a:p/>
        </p:txBody>
      </p:sp>
      <p:sp>
        <p:nvSpPr>
          <p:cNvPr id="75" name="Google Shape;75;p16"/>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729300" y="275100"/>
            <a:ext cx="7866300" cy="8943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 name="Google Shape;18;p3"/>
          <p:cNvSpPr txBox="1"/>
          <p:nvPr/>
        </p:nvSpPr>
        <p:spPr>
          <a:xfrm>
            <a:off x="403025" y="432325"/>
            <a:ext cx="3519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Inconsolata"/>
                <a:ea typeface="Inconsolata"/>
                <a:cs typeface="Inconsolata"/>
                <a:sym typeface="Inconsolata"/>
              </a:rPr>
              <a:t>$</a:t>
            </a:r>
            <a:endParaRPr b="1" sz="2800">
              <a:latin typeface="Inconsolata"/>
              <a:ea typeface="Inconsolata"/>
              <a:cs typeface="Inconsolata"/>
              <a:sym typeface="Inconsolat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rgbClr val="434343"/>
              </a:buClr>
              <a:buSzPts val="1800"/>
              <a:buFont typeface="Varela Round"/>
              <a:buChar char="●"/>
              <a:defRPr>
                <a:solidFill>
                  <a:srgbClr val="434343"/>
                </a:solidFill>
                <a:latin typeface="Varela Round"/>
                <a:ea typeface="Varela Round"/>
                <a:cs typeface="Varela Round"/>
                <a:sym typeface="Varela Round"/>
              </a:defRPr>
            </a:lvl1pPr>
            <a:lvl2pPr indent="-317500" lvl="1" marL="9144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2pPr>
            <a:lvl3pPr indent="-317500" lvl="2" marL="13716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3pPr>
            <a:lvl4pPr indent="-317500" lvl="3" marL="18288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4pPr>
            <a:lvl5pPr indent="-317500" lvl="4" marL="22860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5pPr>
            <a:lvl6pPr indent="-317500" lvl="5" marL="27432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6pPr>
            <a:lvl7pPr indent="-317500" lvl="6" marL="32004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7pPr>
            <a:lvl8pPr indent="-317500" lvl="7" marL="3657600">
              <a:spcBef>
                <a:spcPts val="1600"/>
              </a:spcBef>
              <a:spcAft>
                <a:spcPts val="0"/>
              </a:spcAft>
              <a:buClr>
                <a:srgbClr val="434343"/>
              </a:buClr>
              <a:buSzPts val="1400"/>
              <a:buFont typeface="Varela Round"/>
              <a:buChar char="○"/>
              <a:defRPr>
                <a:solidFill>
                  <a:srgbClr val="434343"/>
                </a:solidFill>
                <a:latin typeface="Varela Round"/>
                <a:ea typeface="Varela Round"/>
                <a:cs typeface="Varela Round"/>
                <a:sym typeface="Varela Round"/>
              </a:defRPr>
            </a:lvl8pPr>
            <a:lvl9pPr indent="-317500" lvl="8" marL="4114800">
              <a:spcBef>
                <a:spcPts val="1600"/>
              </a:spcBef>
              <a:spcAft>
                <a:spcPts val="1600"/>
              </a:spcAft>
              <a:buClr>
                <a:srgbClr val="434343"/>
              </a:buClr>
              <a:buSzPts val="1400"/>
              <a:buFont typeface="Varela Round"/>
              <a:buChar char="■"/>
              <a:defRPr>
                <a:solidFill>
                  <a:srgbClr val="434343"/>
                </a:solidFill>
                <a:latin typeface="Varela Round"/>
                <a:ea typeface="Varela Round"/>
                <a:cs typeface="Varela Round"/>
                <a:sym typeface="Varela Round"/>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4"/>
          <p:cNvSpPr txBox="1"/>
          <p:nvPr/>
        </p:nvSpPr>
        <p:spPr>
          <a:xfrm>
            <a:off x="403025" y="432325"/>
            <a:ext cx="3519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Inconsolata"/>
                <a:ea typeface="Inconsolata"/>
                <a:cs typeface="Inconsolata"/>
                <a:sym typeface="Inconsolata"/>
              </a:rPr>
              <a:t>$</a:t>
            </a:r>
            <a:endParaRPr b="1" sz="2800">
              <a:latin typeface="Inconsolata"/>
              <a:ea typeface="Inconsolata"/>
              <a:cs typeface="Inconsolata"/>
              <a:sym typeface="Inconsolata"/>
            </a:endParaRPr>
          </a:p>
        </p:txBody>
      </p:sp>
      <p:sp>
        <p:nvSpPr>
          <p:cNvPr id="24" name="Google Shape;24;p4"/>
          <p:cNvSpPr txBox="1"/>
          <p:nvPr>
            <p:ph idx="2" type="body"/>
          </p:nvPr>
        </p:nvSpPr>
        <p:spPr>
          <a:xfrm>
            <a:off x="639575" y="4728425"/>
            <a:ext cx="7972500" cy="3285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Font typeface="Varela Round"/>
              <a:buChar char="●"/>
              <a:defRPr sz="800">
                <a:latin typeface="Varela Round"/>
                <a:ea typeface="Varela Round"/>
                <a:cs typeface="Varela Round"/>
                <a:sym typeface="Varela Round"/>
              </a:defRPr>
            </a:lvl1pPr>
            <a:lvl2pPr indent="-279400" lvl="1" marL="914400">
              <a:spcBef>
                <a:spcPts val="1600"/>
              </a:spcBef>
              <a:spcAft>
                <a:spcPts val="0"/>
              </a:spcAft>
              <a:buSzPts val="800"/>
              <a:buFont typeface="Varela Round"/>
              <a:buChar char="○"/>
              <a:defRPr sz="800">
                <a:latin typeface="Varela Round"/>
                <a:ea typeface="Varela Round"/>
                <a:cs typeface="Varela Round"/>
                <a:sym typeface="Varela Round"/>
              </a:defRPr>
            </a:lvl2pPr>
            <a:lvl3pPr indent="-279400" lvl="2" marL="1371600">
              <a:spcBef>
                <a:spcPts val="1600"/>
              </a:spcBef>
              <a:spcAft>
                <a:spcPts val="0"/>
              </a:spcAft>
              <a:buSzPts val="800"/>
              <a:buFont typeface="Varela Round"/>
              <a:buChar char="■"/>
              <a:defRPr sz="800">
                <a:latin typeface="Varela Round"/>
                <a:ea typeface="Varela Round"/>
                <a:cs typeface="Varela Round"/>
                <a:sym typeface="Varela Round"/>
              </a:defRPr>
            </a:lvl3pPr>
            <a:lvl4pPr indent="-279400" lvl="3" marL="1828800">
              <a:spcBef>
                <a:spcPts val="1600"/>
              </a:spcBef>
              <a:spcAft>
                <a:spcPts val="0"/>
              </a:spcAft>
              <a:buSzPts val="800"/>
              <a:buFont typeface="Varela Round"/>
              <a:buChar char="●"/>
              <a:defRPr sz="800">
                <a:latin typeface="Varela Round"/>
                <a:ea typeface="Varela Round"/>
                <a:cs typeface="Varela Round"/>
                <a:sym typeface="Varela Round"/>
              </a:defRPr>
            </a:lvl4pPr>
            <a:lvl5pPr indent="-279400" lvl="4" marL="2286000">
              <a:spcBef>
                <a:spcPts val="1600"/>
              </a:spcBef>
              <a:spcAft>
                <a:spcPts val="0"/>
              </a:spcAft>
              <a:buSzPts val="800"/>
              <a:buFont typeface="Varela Round"/>
              <a:buChar char="○"/>
              <a:defRPr sz="800">
                <a:latin typeface="Varela Round"/>
                <a:ea typeface="Varela Round"/>
                <a:cs typeface="Varela Round"/>
                <a:sym typeface="Varela Round"/>
              </a:defRPr>
            </a:lvl5pPr>
            <a:lvl6pPr indent="-279400" lvl="5" marL="2743200">
              <a:spcBef>
                <a:spcPts val="1600"/>
              </a:spcBef>
              <a:spcAft>
                <a:spcPts val="0"/>
              </a:spcAft>
              <a:buSzPts val="800"/>
              <a:buFont typeface="Varela Round"/>
              <a:buChar char="■"/>
              <a:defRPr sz="800">
                <a:latin typeface="Varela Round"/>
                <a:ea typeface="Varela Round"/>
                <a:cs typeface="Varela Round"/>
                <a:sym typeface="Varela Round"/>
              </a:defRPr>
            </a:lvl6pPr>
            <a:lvl7pPr indent="-279400" lvl="6" marL="3200400">
              <a:spcBef>
                <a:spcPts val="1600"/>
              </a:spcBef>
              <a:spcAft>
                <a:spcPts val="0"/>
              </a:spcAft>
              <a:buSzPts val="800"/>
              <a:buFont typeface="Varela Round"/>
              <a:buChar char="●"/>
              <a:defRPr sz="800">
                <a:latin typeface="Varela Round"/>
                <a:ea typeface="Varela Round"/>
                <a:cs typeface="Varela Round"/>
                <a:sym typeface="Varela Round"/>
              </a:defRPr>
            </a:lvl7pPr>
            <a:lvl8pPr indent="-279400" lvl="7" marL="3657600">
              <a:spcBef>
                <a:spcPts val="1600"/>
              </a:spcBef>
              <a:spcAft>
                <a:spcPts val="0"/>
              </a:spcAft>
              <a:buSzPts val="800"/>
              <a:buFont typeface="Varela Round"/>
              <a:buChar char="○"/>
              <a:defRPr sz="800">
                <a:latin typeface="Varela Round"/>
                <a:ea typeface="Varela Round"/>
                <a:cs typeface="Varela Round"/>
                <a:sym typeface="Varela Round"/>
              </a:defRPr>
            </a:lvl8pPr>
            <a:lvl9pPr indent="-279400" lvl="8" marL="4114800">
              <a:spcBef>
                <a:spcPts val="1600"/>
              </a:spcBef>
              <a:spcAft>
                <a:spcPts val="1600"/>
              </a:spcAft>
              <a:buSzPts val="800"/>
              <a:buFont typeface="Varela Round"/>
              <a:buChar char="■"/>
              <a:defRPr sz="800">
                <a:latin typeface="Varela Round"/>
                <a:ea typeface="Varela Round"/>
                <a:cs typeface="Varela Round"/>
                <a:sym typeface="Varela Roun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5"/>
          <p:cNvSpPr txBox="1"/>
          <p:nvPr>
            <p:ph idx="1" type="body"/>
          </p:nvPr>
        </p:nvSpPr>
        <p:spPr>
          <a:xfrm>
            <a:off x="665350" y="1152475"/>
            <a:ext cx="36462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434343"/>
              </a:buClr>
              <a:buSzPts val="1400"/>
              <a:buChar char="●"/>
              <a:defRPr sz="1400">
                <a:solidFill>
                  <a:srgbClr val="434343"/>
                </a:solidFill>
              </a:defRPr>
            </a:lvl1pPr>
            <a:lvl2pPr indent="-304800" lvl="1" marL="914400">
              <a:spcBef>
                <a:spcPts val="1600"/>
              </a:spcBef>
              <a:spcAft>
                <a:spcPts val="0"/>
              </a:spcAft>
              <a:buClr>
                <a:srgbClr val="434343"/>
              </a:buClr>
              <a:buSzPts val="1200"/>
              <a:buChar char="○"/>
              <a:defRPr sz="1200">
                <a:solidFill>
                  <a:srgbClr val="434343"/>
                </a:solidFill>
              </a:defRPr>
            </a:lvl2pPr>
            <a:lvl3pPr indent="-304800" lvl="2" marL="1371600">
              <a:spcBef>
                <a:spcPts val="1600"/>
              </a:spcBef>
              <a:spcAft>
                <a:spcPts val="0"/>
              </a:spcAft>
              <a:buClr>
                <a:srgbClr val="434343"/>
              </a:buClr>
              <a:buSzPts val="1200"/>
              <a:buChar char="■"/>
              <a:defRPr sz="1200">
                <a:solidFill>
                  <a:srgbClr val="434343"/>
                </a:solidFill>
              </a:defRPr>
            </a:lvl3pPr>
            <a:lvl4pPr indent="-304800" lvl="3" marL="1828800">
              <a:spcBef>
                <a:spcPts val="1600"/>
              </a:spcBef>
              <a:spcAft>
                <a:spcPts val="0"/>
              </a:spcAft>
              <a:buClr>
                <a:srgbClr val="434343"/>
              </a:buClr>
              <a:buSzPts val="1200"/>
              <a:buChar char="●"/>
              <a:defRPr sz="1200">
                <a:solidFill>
                  <a:srgbClr val="434343"/>
                </a:solidFill>
              </a:defRPr>
            </a:lvl4pPr>
            <a:lvl5pPr indent="-304800" lvl="4" marL="2286000">
              <a:spcBef>
                <a:spcPts val="1600"/>
              </a:spcBef>
              <a:spcAft>
                <a:spcPts val="0"/>
              </a:spcAft>
              <a:buClr>
                <a:srgbClr val="434343"/>
              </a:buClr>
              <a:buSzPts val="1200"/>
              <a:buChar char="○"/>
              <a:defRPr sz="1200">
                <a:solidFill>
                  <a:srgbClr val="434343"/>
                </a:solidFill>
              </a:defRPr>
            </a:lvl5pPr>
            <a:lvl6pPr indent="-304800" lvl="5" marL="2743200">
              <a:spcBef>
                <a:spcPts val="1600"/>
              </a:spcBef>
              <a:spcAft>
                <a:spcPts val="0"/>
              </a:spcAft>
              <a:buClr>
                <a:srgbClr val="434343"/>
              </a:buClr>
              <a:buSzPts val="1200"/>
              <a:buChar char="■"/>
              <a:defRPr sz="1200">
                <a:solidFill>
                  <a:srgbClr val="434343"/>
                </a:solidFill>
              </a:defRPr>
            </a:lvl6pPr>
            <a:lvl7pPr indent="-304800" lvl="6" marL="3200400">
              <a:spcBef>
                <a:spcPts val="1600"/>
              </a:spcBef>
              <a:spcAft>
                <a:spcPts val="0"/>
              </a:spcAft>
              <a:buClr>
                <a:srgbClr val="434343"/>
              </a:buClr>
              <a:buSzPts val="1200"/>
              <a:buChar char="●"/>
              <a:defRPr sz="1200">
                <a:solidFill>
                  <a:srgbClr val="434343"/>
                </a:solidFill>
              </a:defRPr>
            </a:lvl7pPr>
            <a:lvl8pPr indent="-304800" lvl="7" marL="3657600">
              <a:spcBef>
                <a:spcPts val="1600"/>
              </a:spcBef>
              <a:spcAft>
                <a:spcPts val="0"/>
              </a:spcAft>
              <a:buClr>
                <a:srgbClr val="434343"/>
              </a:buClr>
              <a:buSzPts val="1200"/>
              <a:buChar char="○"/>
              <a:defRPr sz="1200">
                <a:solidFill>
                  <a:srgbClr val="434343"/>
                </a:solidFill>
              </a:defRPr>
            </a:lvl8pPr>
            <a:lvl9pPr indent="-304800" lvl="8" marL="4114800">
              <a:spcBef>
                <a:spcPts val="1600"/>
              </a:spcBef>
              <a:spcAft>
                <a:spcPts val="1600"/>
              </a:spcAft>
              <a:buClr>
                <a:srgbClr val="434343"/>
              </a:buClr>
              <a:buSzPts val="1200"/>
              <a:buChar char="■"/>
              <a:defRPr sz="1200">
                <a:solidFill>
                  <a:srgbClr val="434343"/>
                </a:solidFill>
              </a:defRPr>
            </a:lvl9pPr>
          </a:lstStyle>
          <a:p/>
        </p:txBody>
      </p:sp>
      <p:sp>
        <p:nvSpPr>
          <p:cNvPr id="28" name="Google Shape;28;p5"/>
          <p:cNvSpPr txBox="1"/>
          <p:nvPr>
            <p:ph idx="2" type="body"/>
          </p:nvPr>
        </p:nvSpPr>
        <p:spPr>
          <a:xfrm>
            <a:off x="4832400" y="1152475"/>
            <a:ext cx="37221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434343"/>
              </a:buClr>
              <a:buSzPts val="1400"/>
              <a:buChar char="●"/>
              <a:defRPr sz="1400">
                <a:solidFill>
                  <a:srgbClr val="434343"/>
                </a:solidFill>
              </a:defRPr>
            </a:lvl1pPr>
            <a:lvl2pPr indent="-304800" lvl="1" marL="914400">
              <a:spcBef>
                <a:spcPts val="1600"/>
              </a:spcBef>
              <a:spcAft>
                <a:spcPts val="0"/>
              </a:spcAft>
              <a:buClr>
                <a:srgbClr val="434343"/>
              </a:buClr>
              <a:buSzPts val="1200"/>
              <a:buChar char="○"/>
              <a:defRPr sz="1200">
                <a:solidFill>
                  <a:srgbClr val="434343"/>
                </a:solidFill>
              </a:defRPr>
            </a:lvl2pPr>
            <a:lvl3pPr indent="-304800" lvl="2" marL="1371600">
              <a:spcBef>
                <a:spcPts val="1600"/>
              </a:spcBef>
              <a:spcAft>
                <a:spcPts val="0"/>
              </a:spcAft>
              <a:buClr>
                <a:srgbClr val="434343"/>
              </a:buClr>
              <a:buSzPts val="1200"/>
              <a:buChar char="■"/>
              <a:defRPr sz="1200">
                <a:solidFill>
                  <a:srgbClr val="434343"/>
                </a:solidFill>
              </a:defRPr>
            </a:lvl3pPr>
            <a:lvl4pPr indent="-304800" lvl="3" marL="1828800">
              <a:spcBef>
                <a:spcPts val="1600"/>
              </a:spcBef>
              <a:spcAft>
                <a:spcPts val="0"/>
              </a:spcAft>
              <a:buClr>
                <a:srgbClr val="434343"/>
              </a:buClr>
              <a:buSzPts val="1200"/>
              <a:buChar char="●"/>
              <a:defRPr sz="1200">
                <a:solidFill>
                  <a:srgbClr val="434343"/>
                </a:solidFill>
              </a:defRPr>
            </a:lvl4pPr>
            <a:lvl5pPr indent="-304800" lvl="4" marL="2286000">
              <a:spcBef>
                <a:spcPts val="1600"/>
              </a:spcBef>
              <a:spcAft>
                <a:spcPts val="0"/>
              </a:spcAft>
              <a:buClr>
                <a:srgbClr val="434343"/>
              </a:buClr>
              <a:buSzPts val="1200"/>
              <a:buChar char="○"/>
              <a:defRPr sz="1200">
                <a:solidFill>
                  <a:srgbClr val="434343"/>
                </a:solidFill>
              </a:defRPr>
            </a:lvl5pPr>
            <a:lvl6pPr indent="-304800" lvl="5" marL="2743200">
              <a:spcBef>
                <a:spcPts val="1600"/>
              </a:spcBef>
              <a:spcAft>
                <a:spcPts val="0"/>
              </a:spcAft>
              <a:buClr>
                <a:srgbClr val="434343"/>
              </a:buClr>
              <a:buSzPts val="1200"/>
              <a:buChar char="■"/>
              <a:defRPr sz="1200">
                <a:solidFill>
                  <a:srgbClr val="434343"/>
                </a:solidFill>
              </a:defRPr>
            </a:lvl6pPr>
            <a:lvl7pPr indent="-304800" lvl="6" marL="3200400">
              <a:spcBef>
                <a:spcPts val="1600"/>
              </a:spcBef>
              <a:spcAft>
                <a:spcPts val="0"/>
              </a:spcAft>
              <a:buClr>
                <a:srgbClr val="434343"/>
              </a:buClr>
              <a:buSzPts val="1200"/>
              <a:buChar char="●"/>
              <a:defRPr sz="1200">
                <a:solidFill>
                  <a:srgbClr val="434343"/>
                </a:solidFill>
              </a:defRPr>
            </a:lvl7pPr>
            <a:lvl8pPr indent="-304800" lvl="7" marL="3657600">
              <a:spcBef>
                <a:spcPts val="1600"/>
              </a:spcBef>
              <a:spcAft>
                <a:spcPts val="0"/>
              </a:spcAft>
              <a:buClr>
                <a:srgbClr val="434343"/>
              </a:buClr>
              <a:buSzPts val="1200"/>
              <a:buChar char="○"/>
              <a:defRPr sz="1200">
                <a:solidFill>
                  <a:srgbClr val="434343"/>
                </a:solidFill>
              </a:defRPr>
            </a:lvl8pPr>
            <a:lvl9pPr indent="-304800" lvl="8" marL="4114800">
              <a:spcBef>
                <a:spcPts val="1600"/>
              </a:spcBef>
              <a:spcAft>
                <a:spcPts val="1600"/>
              </a:spcAft>
              <a:buClr>
                <a:srgbClr val="434343"/>
              </a:buClr>
              <a:buSzPts val="1200"/>
              <a:buChar char="■"/>
              <a:defRPr sz="1200">
                <a:solidFill>
                  <a:srgbClr val="434343"/>
                </a:solidFill>
              </a:defRPr>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5"/>
          <p:cNvSpPr txBox="1"/>
          <p:nvPr/>
        </p:nvSpPr>
        <p:spPr>
          <a:xfrm>
            <a:off x="677575" y="4657975"/>
            <a:ext cx="7921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 name="Google Shape;34;p6"/>
          <p:cNvSpPr txBox="1"/>
          <p:nvPr/>
        </p:nvSpPr>
        <p:spPr>
          <a:xfrm>
            <a:off x="403025" y="432325"/>
            <a:ext cx="3519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Inconsolata"/>
                <a:ea typeface="Inconsolata"/>
                <a:cs typeface="Inconsolata"/>
                <a:sym typeface="Inconsolata"/>
              </a:rPr>
              <a:t>$</a:t>
            </a:r>
            <a:endParaRPr b="1" sz="2800">
              <a:latin typeface="Inconsolata"/>
              <a:ea typeface="Inconsolata"/>
              <a:cs typeface="Inconsolata"/>
              <a:sym typeface="Inconsolat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748500" y="1170725"/>
            <a:ext cx="6109500" cy="33702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65350" y="432325"/>
            <a:ext cx="8166900" cy="5853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Varela Round"/>
              <a:buNone/>
              <a:defRPr sz="2800">
                <a:solidFill>
                  <a:schemeClr val="dk1"/>
                </a:solidFill>
                <a:latin typeface="Varela Round"/>
                <a:ea typeface="Varela Round"/>
                <a:cs typeface="Varela Round"/>
                <a:sym typeface="Varela Roun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665400" y="1177125"/>
            <a:ext cx="8166900" cy="33918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189975" y="4663225"/>
            <a:ext cx="8586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mailto:youngling@ada.iiit.ac.in" TargetMode="External"/><Relationship Id="rId4" Type="http://schemas.openxmlformats.org/officeDocument/2006/relationships/hyperlink" Target="http://youngling@10.4.24.24" TargetMode="External"/><Relationship Id="rId5"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tmuxcheatsheet.com"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s://slurm.schedmd.com/man_index.html" TargetMode="External"/><Relationship Id="rId4" Type="http://schemas.openxmlformats.org/officeDocument/2006/relationships/hyperlink" Target="http://ix.io/" TargetMode="External"/><Relationship Id="rId5" Type="http://schemas.openxmlformats.org/officeDocument/2006/relationships/image" Target="../media/image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hpc.iiit.ac.in/wiki/index.php/Ada_User_Guide" TargetMode="External"/><Relationship Id="rId4" Type="http://schemas.openxmlformats.org/officeDocument/2006/relationships/hyperlink" Target="https://slurm.schedmd.com/overview.html" TargetMode="External"/><Relationship Id="rId5" Type="http://schemas.openxmlformats.org/officeDocument/2006/relationships/hyperlink" Target="http://youtube.com/watch?v=U3_pPJgs2Fg" TargetMode="External"/><Relationship Id="rId6" Type="http://schemas.openxmlformats.org/officeDocument/2006/relationships/hyperlink" Target="https://gist.github.com/jerinphilip/aeefdee60a1aaf1de38c3798ead70cc1" TargetMode="External"/><Relationship Id="rId7" Type="http://schemas.openxmlformats.org/officeDocument/2006/relationships/hyperlink" Target="mailto:cvit-sudo@googlegroups.com"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ctrTitle"/>
          </p:nvPr>
        </p:nvSpPr>
        <p:spPr>
          <a:xfrm>
            <a:off x="1083550" y="1060913"/>
            <a:ext cx="77724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ada-tutorial</a:t>
            </a:r>
            <a:endParaRPr/>
          </a:p>
        </p:txBody>
      </p:sp>
      <p:sp>
        <p:nvSpPr>
          <p:cNvPr id="81" name="Google Shape;81;p17"/>
          <p:cNvSpPr txBox="1"/>
          <p:nvPr/>
        </p:nvSpPr>
        <p:spPr>
          <a:xfrm>
            <a:off x="5959925" y="4681850"/>
            <a:ext cx="28959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Lato"/>
                <a:ea typeface="Lato"/>
                <a:cs typeface="Lato"/>
                <a:sym typeface="Lato"/>
              </a:rPr>
              <a:t>Slides by Rohan Chacko &amp; Jerin Philip</a:t>
            </a:r>
            <a:endParaRPr i="1">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6"/>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storage-summary</a:t>
            </a:r>
            <a:endParaRPr/>
          </a:p>
        </p:txBody>
      </p:sp>
      <p:sp>
        <p:nvSpPr>
          <p:cNvPr id="181" name="Google Shape;181;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82" name="Google Shape;182;p26"/>
          <p:cNvGraphicFramePr/>
          <p:nvPr/>
        </p:nvGraphicFramePr>
        <p:xfrm>
          <a:off x="952500" y="1261300"/>
          <a:ext cx="3000000" cy="3000000"/>
        </p:xfrm>
        <a:graphic>
          <a:graphicData uri="http://schemas.openxmlformats.org/drawingml/2006/table">
            <a:tbl>
              <a:tblPr>
                <a:noFill/>
                <a:tableStyleId>{B24BE7D2-D045-4530-BEBD-7236DAE166BA}</a:tableStyleId>
              </a:tblPr>
              <a:tblGrid>
                <a:gridCol w="927400"/>
                <a:gridCol w="1140900"/>
                <a:gridCol w="1034150"/>
                <a:gridCol w="1034150"/>
                <a:gridCol w="1034150"/>
                <a:gridCol w="1034150"/>
                <a:gridCol w="1034150"/>
              </a:tblGrid>
              <a:tr h="392300">
                <a:tc>
                  <a:txBody>
                    <a:bodyPr/>
                    <a:lstStyle/>
                    <a:p>
                      <a:pPr indent="0" lvl="0" marL="0" rtl="0" algn="ctr">
                        <a:spcBef>
                          <a:spcPts val="0"/>
                        </a:spcBef>
                        <a:spcAft>
                          <a:spcPts val="0"/>
                        </a:spcAft>
                        <a:buNone/>
                      </a:pPr>
                      <a:r>
                        <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SPACE</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QUOTA</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VISIBILITY</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PURPOSE</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DELETION POLICY</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BACKUP</a:t>
                      </a:r>
                      <a:endParaRPr b="1" sz="1200">
                        <a:solidFill>
                          <a:srgbClr val="434343"/>
                        </a:solidFill>
                        <a:latin typeface="Varela Round"/>
                        <a:ea typeface="Varela Round"/>
                        <a:cs typeface="Varela Round"/>
                        <a:sym typeface="Varela Round"/>
                      </a:endParaRPr>
                    </a:p>
                  </a:txBody>
                  <a:tcPr marT="91425" marB="91425" marR="91425" marL="91425" anchor="ctr">
                    <a:solidFill>
                      <a:srgbClr val="B7B7B7"/>
                    </a:solidFill>
                  </a:tcPr>
                </a:tc>
              </a:tr>
              <a:tr h="392300">
                <a:tc rowSpan="3">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headnode</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/home</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2</a:t>
                      </a:r>
                      <a:r>
                        <a:rPr lang="en" sz="1200">
                          <a:solidFill>
                            <a:srgbClr val="434343"/>
                          </a:solidFill>
                          <a:latin typeface="Varela Round"/>
                          <a:ea typeface="Varela Round"/>
                          <a:cs typeface="Varela Round"/>
                          <a:sym typeface="Varela Round"/>
                        </a:rPr>
                        <a:t>5 GB per user</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head-node &amp; gnode</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small files, anaconda</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38761D"/>
                          </a:solidFill>
                          <a:latin typeface="Varela Round"/>
                          <a:ea typeface="Varela Round"/>
                          <a:cs typeface="Varela Round"/>
                          <a:sym typeface="Varela Round"/>
                        </a:rPr>
                        <a:t>Yes (daily)</a:t>
                      </a:r>
                      <a:endParaRPr sz="1200">
                        <a:solidFill>
                          <a:srgbClr val="38761D"/>
                        </a:solidFill>
                        <a:latin typeface="Varela Round"/>
                        <a:ea typeface="Varela Round"/>
                        <a:cs typeface="Varela Round"/>
                        <a:sym typeface="Varela Round"/>
                      </a:endParaRPr>
                    </a:p>
                  </a:txBody>
                  <a:tcPr marT="91425" marB="91425" marR="91425" marL="91425" anchor="ctr"/>
                </a:tc>
              </a:tr>
              <a:tr h="392300">
                <a:tc vMerge="1"/>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/share1</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6TB (whole cvit)</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only head-node</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p</a:t>
                      </a:r>
                      <a:r>
                        <a:rPr lang="en" sz="1200">
                          <a:solidFill>
                            <a:srgbClr val="434343"/>
                          </a:solidFill>
                          <a:latin typeface="Varela Round"/>
                          <a:ea typeface="Varela Round"/>
                          <a:cs typeface="Varela Round"/>
                          <a:sym typeface="Varela Round"/>
                        </a:rPr>
                        <a:t>ublic datasets</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990000"/>
                          </a:solidFill>
                          <a:latin typeface="Varela Round"/>
                          <a:ea typeface="Varela Round"/>
                          <a:cs typeface="Varela Round"/>
                          <a:sym typeface="Varela Round"/>
                        </a:rPr>
                        <a:t>No</a:t>
                      </a:r>
                      <a:endParaRPr sz="1200">
                        <a:solidFill>
                          <a:srgbClr val="990000"/>
                        </a:solidFill>
                        <a:latin typeface="Varela Round"/>
                        <a:ea typeface="Varela Round"/>
                        <a:cs typeface="Varela Round"/>
                        <a:sym typeface="Varela Round"/>
                      </a:endParaRPr>
                    </a:p>
                  </a:txBody>
                  <a:tcPr marT="91425" marB="91425" marR="91425" marL="91425" anchor="ctr"/>
                </a:tc>
              </a:tr>
              <a:tr h="392300">
                <a:tc vMerge="1"/>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/share3</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50 GB per user</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only head-node</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long-term storage</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990000"/>
                          </a:solidFill>
                          <a:latin typeface="Varela Round"/>
                          <a:ea typeface="Varela Round"/>
                          <a:cs typeface="Varela Round"/>
                          <a:sym typeface="Varela Round"/>
                        </a:rPr>
                        <a:t>No</a:t>
                      </a:r>
                      <a:endParaRPr sz="1200">
                        <a:solidFill>
                          <a:srgbClr val="434343"/>
                        </a:solidFill>
                        <a:latin typeface="Varela Round"/>
                        <a:ea typeface="Varela Round"/>
                        <a:cs typeface="Varela Round"/>
                        <a:sym typeface="Varela Round"/>
                      </a:endParaRPr>
                    </a:p>
                  </a:txBody>
                  <a:tcPr marT="91425" marB="91425" marR="91425" marL="91425" anchor="ctr"/>
                </a:tc>
              </a:tr>
              <a:tr h="392300">
                <a:tc rowSpan="2">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gnode</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/scratch</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2 TB (total)</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only gnode</a:t>
                      </a:r>
                      <a:r>
                        <a:rPr lang="en" sz="1200">
                          <a:solidFill>
                            <a:srgbClr val="0B5394"/>
                          </a:solidFill>
                          <a:latin typeface="Varela Round"/>
                          <a:ea typeface="Varela Round"/>
                          <a:cs typeface="Varela Round"/>
                          <a:sym typeface="Varela Round"/>
                        </a:rPr>
                        <a:t>XY</a:t>
                      </a:r>
                      <a:endParaRPr sz="1200">
                        <a:solidFill>
                          <a:srgbClr val="0B5394"/>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t</a:t>
                      </a:r>
                      <a:r>
                        <a:rPr lang="en" sz="1200">
                          <a:solidFill>
                            <a:srgbClr val="434343"/>
                          </a:solidFill>
                          <a:latin typeface="Varela Round"/>
                          <a:ea typeface="Varela Round"/>
                          <a:cs typeface="Varela Round"/>
                          <a:sym typeface="Varela Round"/>
                        </a:rPr>
                        <a:t>emp hdd storage</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10 days</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990000"/>
                          </a:solidFill>
                          <a:latin typeface="Varela Round"/>
                          <a:ea typeface="Varela Round"/>
                          <a:cs typeface="Varela Round"/>
                          <a:sym typeface="Varela Round"/>
                        </a:rPr>
                        <a:t>No</a:t>
                      </a:r>
                      <a:endParaRPr sz="1200">
                        <a:solidFill>
                          <a:srgbClr val="434343"/>
                        </a:solidFill>
                        <a:latin typeface="Varela Round"/>
                        <a:ea typeface="Varela Round"/>
                        <a:cs typeface="Varela Round"/>
                        <a:sym typeface="Varela Round"/>
                      </a:endParaRPr>
                    </a:p>
                  </a:txBody>
                  <a:tcPr marT="91425" marB="91425" marR="91425" marL="91425" anchor="ctr"/>
                </a:tc>
              </a:tr>
              <a:tr h="392300">
                <a:tc vMerge="1"/>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/scratch_ssd</a:t>
                      </a:r>
                      <a:endParaRPr sz="1200">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960GB (total)</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only gnode</a:t>
                      </a:r>
                      <a:r>
                        <a:rPr lang="en" sz="1200">
                          <a:solidFill>
                            <a:srgbClr val="0B5394"/>
                          </a:solidFill>
                          <a:latin typeface="Varela Round"/>
                          <a:ea typeface="Varela Round"/>
                          <a:cs typeface="Varela Round"/>
                          <a:sym typeface="Varela Round"/>
                        </a:rPr>
                        <a:t>XY</a:t>
                      </a:r>
                      <a:endParaRPr sz="1200">
                        <a:solidFill>
                          <a:srgbClr val="0B5394"/>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temp ssd storage</a:t>
                      </a:r>
                      <a:r>
                        <a:rPr lang="en" sz="1200">
                          <a:solidFill>
                            <a:schemeClr val="dk1"/>
                          </a:solidFill>
                          <a:latin typeface="Varela Round"/>
                          <a:ea typeface="Varela Round"/>
                          <a:cs typeface="Varela Round"/>
                          <a:sym typeface="Varela Round"/>
                        </a:rPr>
                        <a:t> </a:t>
                      </a:r>
                      <a:r>
                        <a:rPr lang="en" sz="1200">
                          <a:solidFill>
                            <a:srgbClr val="434343"/>
                          </a:solidFill>
                          <a:latin typeface="Varela Round"/>
                          <a:ea typeface="Varela Round"/>
                          <a:cs typeface="Varela Round"/>
                          <a:sym typeface="Varela Round"/>
                        </a:rPr>
                        <a:t>for fast I/O</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10 days</a:t>
                      </a:r>
                      <a:endParaRPr sz="1200">
                        <a:solidFill>
                          <a:srgbClr val="434343"/>
                        </a:solidFill>
                        <a:latin typeface="Varela Round"/>
                        <a:ea typeface="Varela Round"/>
                        <a:cs typeface="Varela Round"/>
                        <a:sym typeface="Varela Round"/>
                      </a:endParaRPr>
                    </a:p>
                  </a:txBody>
                  <a:tcPr marT="91425" marB="91425" marR="91425" marL="91425" anchor="ctr"/>
                </a:tc>
                <a:tc>
                  <a:txBody>
                    <a:bodyPr/>
                    <a:lstStyle/>
                    <a:p>
                      <a:pPr indent="0" lvl="0" marL="0" rtl="0" algn="ctr">
                        <a:spcBef>
                          <a:spcPts val="0"/>
                        </a:spcBef>
                        <a:spcAft>
                          <a:spcPts val="0"/>
                        </a:spcAft>
                        <a:buClr>
                          <a:schemeClr val="dk1"/>
                        </a:buClr>
                        <a:buSzPts val="1100"/>
                        <a:buFont typeface="Arial"/>
                        <a:buNone/>
                      </a:pPr>
                      <a:r>
                        <a:rPr lang="en" sz="1200">
                          <a:solidFill>
                            <a:srgbClr val="990000"/>
                          </a:solidFill>
                          <a:latin typeface="Varela Round"/>
                          <a:ea typeface="Varela Round"/>
                          <a:cs typeface="Varela Round"/>
                          <a:sym typeface="Varela Round"/>
                        </a:rPr>
                        <a:t>No</a:t>
                      </a:r>
                      <a:endParaRPr sz="1200">
                        <a:latin typeface="Varela Round"/>
                        <a:ea typeface="Varela Round"/>
                        <a:cs typeface="Varela Round"/>
                        <a:sym typeface="Varela Round"/>
                      </a:endParaRPr>
                    </a:p>
                  </a:txBody>
                  <a:tcPr marT="91425" marB="91425" marR="91425" marL="91425" anchor="ct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ypical data workflow</a:t>
            </a:r>
            <a:endParaRPr/>
          </a:p>
        </p:txBody>
      </p:sp>
      <p:sp>
        <p:nvSpPr>
          <p:cNvPr id="188" name="Google Shape;188;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9" name="Google Shape;189;p27"/>
          <p:cNvSpPr txBox="1"/>
          <p:nvPr>
            <p:ph idx="2" type="body"/>
          </p:nvPr>
        </p:nvSpPr>
        <p:spPr>
          <a:xfrm>
            <a:off x="639575" y="4728425"/>
            <a:ext cx="1445400" cy="32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nfs: Network File System</a:t>
            </a:r>
            <a:endParaRPr/>
          </a:p>
        </p:txBody>
      </p:sp>
      <p:sp>
        <p:nvSpPr>
          <p:cNvPr id="190" name="Google Shape;190;p27"/>
          <p:cNvSpPr/>
          <p:nvPr/>
        </p:nvSpPr>
        <p:spPr>
          <a:xfrm>
            <a:off x="1198550" y="3656350"/>
            <a:ext cx="5174700" cy="393600"/>
          </a:xfrm>
          <a:prstGeom prst="rect">
            <a:avLst/>
          </a:prstGeom>
          <a:solidFill>
            <a:srgbClr val="A4C2F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Varela Round"/>
                <a:ea typeface="Varela Round"/>
                <a:cs typeface="Varela Round"/>
                <a:sym typeface="Varela Round"/>
              </a:rPr>
              <a:t>gnodeXY</a:t>
            </a:r>
            <a:endParaRPr sz="1300">
              <a:latin typeface="Varela Round"/>
              <a:ea typeface="Varela Round"/>
              <a:cs typeface="Varela Round"/>
              <a:sym typeface="Varela Round"/>
            </a:endParaRPr>
          </a:p>
        </p:txBody>
      </p:sp>
      <p:sp>
        <p:nvSpPr>
          <p:cNvPr id="191" name="Google Shape;191;p27"/>
          <p:cNvSpPr/>
          <p:nvPr/>
        </p:nvSpPr>
        <p:spPr>
          <a:xfrm>
            <a:off x="1198550" y="2729350"/>
            <a:ext cx="1337100" cy="927000"/>
          </a:xfrm>
          <a:prstGeom prst="rect">
            <a:avLst/>
          </a:prstGeom>
          <a:solidFill>
            <a:srgbClr val="E6B8A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/home/youngling</a:t>
            </a:r>
            <a:br>
              <a:rPr lang="en" sz="1100"/>
            </a:br>
            <a:r>
              <a:rPr lang="en" sz="1100"/>
              <a:t>(visible from compute nodes)</a:t>
            </a:r>
            <a:endParaRPr sz="1100"/>
          </a:p>
        </p:txBody>
      </p:sp>
      <p:sp>
        <p:nvSpPr>
          <p:cNvPr id="192" name="Google Shape;192;p27"/>
          <p:cNvSpPr/>
          <p:nvPr/>
        </p:nvSpPr>
        <p:spPr>
          <a:xfrm>
            <a:off x="1198550" y="2335750"/>
            <a:ext cx="5174700" cy="393600"/>
          </a:xfrm>
          <a:prstGeom prst="rect">
            <a:avLst/>
          </a:prstGeom>
          <a:solidFill>
            <a:srgbClr val="D9D2E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Varela Round"/>
                <a:ea typeface="Varela Round"/>
                <a:cs typeface="Varela Round"/>
                <a:sym typeface="Varela Round"/>
              </a:rPr>
              <a:t>ada</a:t>
            </a:r>
            <a:endParaRPr sz="1300">
              <a:latin typeface="Varela Round"/>
              <a:ea typeface="Varela Round"/>
              <a:cs typeface="Varela Round"/>
              <a:sym typeface="Varela Round"/>
            </a:endParaRPr>
          </a:p>
        </p:txBody>
      </p:sp>
      <p:grpSp>
        <p:nvGrpSpPr>
          <p:cNvPr id="193" name="Google Shape;193;p27"/>
          <p:cNvGrpSpPr/>
          <p:nvPr/>
        </p:nvGrpSpPr>
        <p:grpSpPr>
          <a:xfrm>
            <a:off x="3113400" y="4049950"/>
            <a:ext cx="3259850" cy="393600"/>
            <a:chOff x="3113400" y="4049950"/>
            <a:chExt cx="3259850" cy="393600"/>
          </a:xfrm>
        </p:grpSpPr>
        <p:sp>
          <p:nvSpPr>
            <p:cNvPr id="194" name="Google Shape;194;p27"/>
            <p:cNvSpPr/>
            <p:nvPr/>
          </p:nvSpPr>
          <p:spPr>
            <a:xfrm>
              <a:off x="3113400" y="4049950"/>
              <a:ext cx="2134500" cy="393600"/>
            </a:xfrm>
            <a:prstGeom prst="rect">
              <a:avLst/>
            </a:prstGeom>
            <a:solidFill>
              <a:srgbClr val="E6B8A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/ssd_scratch/cvit</a:t>
              </a:r>
              <a:endParaRPr sz="1300"/>
            </a:p>
          </p:txBody>
        </p:sp>
        <p:sp>
          <p:nvSpPr>
            <p:cNvPr id="195" name="Google Shape;195;p27"/>
            <p:cNvSpPr/>
            <p:nvPr/>
          </p:nvSpPr>
          <p:spPr>
            <a:xfrm>
              <a:off x="5247950" y="4049950"/>
              <a:ext cx="1125300" cy="393600"/>
            </a:xfrm>
            <a:prstGeom prst="rect">
              <a:avLst/>
            </a:prstGeom>
            <a:solidFill>
              <a:srgbClr val="E6B8A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t>
              </a:r>
              <a:r>
                <a:rPr lang="en" sz="1200"/>
                <a:t>scratch</a:t>
              </a:r>
              <a:endParaRPr sz="1200"/>
            </a:p>
          </p:txBody>
        </p:sp>
      </p:grpSp>
      <p:grpSp>
        <p:nvGrpSpPr>
          <p:cNvPr id="196" name="Google Shape;196;p27"/>
          <p:cNvGrpSpPr/>
          <p:nvPr/>
        </p:nvGrpSpPr>
        <p:grpSpPr>
          <a:xfrm>
            <a:off x="3506400" y="1942150"/>
            <a:ext cx="2866850" cy="393600"/>
            <a:chOff x="3506275" y="1548550"/>
            <a:chExt cx="2866850" cy="393600"/>
          </a:xfrm>
        </p:grpSpPr>
        <p:sp>
          <p:nvSpPr>
            <p:cNvPr id="197" name="Google Shape;197;p27"/>
            <p:cNvSpPr/>
            <p:nvPr/>
          </p:nvSpPr>
          <p:spPr>
            <a:xfrm>
              <a:off x="3506275" y="1548550"/>
              <a:ext cx="1423200" cy="393600"/>
            </a:xfrm>
            <a:prstGeom prst="rect">
              <a:avLst/>
            </a:prstGeom>
            <a:solidFill>
              <a:srgbClr val="E6B8A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/share3/youngling</a:t>
              </a:r>
              <a:endParaRPr sz="1100"/>
            </a:p>
          </p:txBody>
        </p:sp>
        <p:sp>
          <p:nvSpPr>
            <p:cNvPr id="198" name="Google Shape;198;p27"/>
            <p:cNvSpPr/>
            <p:nvPr/>
          </p:nvSpPr>
          <p:spPr>
            <a:xfrm>
              <a:off x="4929525" y="1548550"/>
              <a:ext cx="1443600" cy="393600"/>
            </a:xfrm>
            <a:prstGeom prst="rect">
              <a:avLst/>
            </a:prstGeom>
            <a:solidFill>
              <a:srgbClr val="E6B8A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/share1/dataset</a:t>
              </a:r>
              <a:endParaRPr sz="1100"/>
            </a:p>
          </p:txBody>
        </p:sp>
      </p:grpSp>
      <p:sp>
        <p:nvSpPr>
          <p:cNvPr id="199" name="Google Shape;199;p27"/>
          <p:cNvSpPr/>
          <p:nvPr/>
        </p:nvSpPr>
        <p:spPr>
          <a:xfrm>
            <a:off x="6418375" y="2129000"/>
            <a:ext cx="552800" cy="2085025"/>
          </a:xfrm>
          <a:custGeom>
            <a:rect b="b" l="l" r="r" t="t"/>
            <a:pathLst>
              <a:path extrusionOk="0" h="83401" w="22112">
                <a:moveTo>
                  <a:pt x="0" y="0"/>
                </a:moveTo>
                <a:cubicBezTo>
                  <a:pt x="3685" y="6825"/>
                  <a:pt x="21772" y="27047"/>
                  <a:pt x="22107" y="40947"/>
                </a:cubicBezTo>
                <a:cubicBezTo>
                  <a:pt x="22442" y="54847"/>
                  <a:pt x="5360" y="76325"/>
                  <a:pt x="2010" y="83401"/>
                </a:cubicBezTo>
              </a:path>
            </a:pathLst>
          </a:custGeom>
          <a:noFill/>
          <a:ln cap="flat" cmpd="sng" w="9525">
            <a:solidFill>
              <a:schemeClr val="dk2"/>
            </a:solidFill>
            <a:prstDash val="solid"/>
            <a:round/>
            <a:headEnd len="med" w="med" type="stealth"/>
            <a:tailEnd len="med" w="med" type="stealth"/>
          </a:ln>
        </p:spPr>
      </p:sp>
      <p:sp>
        <p:nvSpPr>
          <p:cNvPr id="200" name="Google Shape;200;p27"/>
          <p:cNvSpPr txBox="1"/>
          <p:nvPr/>
        </p:nvSpPr>
        <p:spPr>
          <a:xfrm>
            <a:off x="6971175" y="2920300"/>
            <a:ext cx="1005000" cy="42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Varela Round"/>
                <a:ea typeface="Varela Round"/>
                <a:cs typeface="Varela Round"/>
                <a:sym typeface="Varela Round"/>
              </a:rPr>
              <a:t>rsync/scp</a:t>
            </a:r>
            <a:endParaRPr>
              <a:latin typeface="Varela Round"/>
              <a:ea typeface="Varela Round"/>
              <a:cs typeface="Varela Round"/>
              <a:sym typeface="Varela Rou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8"/>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arning</a:t>
            </a:r>
            <a:endParaRPr/>
          </a:p>
        </p:txBody>
      </p:sp>
      <p:sp>
        <p:nvSpPr>
          <p:cNvPr id="206" name="Google Shape;206;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7" name="Google Shape;207;p28"/>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Do not run heavy jobs on ada (head-node). Use it only to ssh in and gain access.</a:t>
            </a:r>
            <a:endParaRPr/>
          </a:p>
          <a:p>
            <a:pPr indent="-342900" lvl="0" marL="457200" rtl="0" algn="l">
              <a:spcBef>
                <a:spcPts val="0"/>
              </a:spcBef>
              <a:spcAft>
                <a:spcPts val="0"/>
              </a:spcAft>
              <a:buSzPts val="1800"/>
              <a:buChar char="●"/>
            </a:pPr>
            <a:r>
              <a:rPr lang="en"/>
              <a:t>Compile / Install packages only after gaining allocation on gnode. The OS mismatch will lead to your packages not working on gnodes (Ubuntu) if you install them on head-node (CentOS).</a:t>
            </a:r>
            <a:endParaRPr/>
          </a:p>
          <a:p>
            <a:pPr indent="-342900" lvl="0" marL="457200" rtl="0" algn="l">
              <a:spcBef>
                <a:spcPts val="0"/>
              </a:spcBef>
              <a:spcAft>
                <a:spcPts val="0"/>
              </a:spcAft>
              <a:buSzPts val="1800"/>
              <a:buChar char="●"/>
            </a:pPr>
            <a:r>
              <a:rPr lang="en"/>
              <a:t>/</a:t>
            </a:r>
            <a:r>
              <a:rPr lang="en"/>
              <a:t>home/$USER has a limit on number of files - </a:t>
            </a:r>
            <a:r>
              <a:rPr lang="en">
                <a:solidFill>
                  <a:srgbClr val="CC0000"/>
                </a:solidFill>
              </a:rPr>
              <a:t>300k</a:t>
            </a:r>
            <a:r>
              <a:rPr lang="en"/>
              <a:t> total</a:t>
            </a:r>
            <a:endParaRPr/>
          </a:p>
          <a:p>
            <a:pPr indent="-342900" lvl="0" marL="457200" rtl="0" algn="l">
              <a:spcBef>
                <a:spcPts val="0"/>
              </a:spcBef>
              <a:spcAft>
                <a:spcPts val="0"/>
              </a:spcAft>
              <a:buSzPts val="1800"/>
              <a:buChar char="●"/>
            </a:pPr>
            <a:r>
              <a:rPr lang="en"/>
              <a:t>Create folders nested under your name to identify what is yours. There are many concurrent users.</a:t>
            </a:r>
            <a:endParaRPr/>
          </a:p>
          <a:p>
            <a:pPr indent="-342900" lvl="0" marL="457200" rtl="0" algn="l">
              <a:spcBef>
                <a:spcPts val="0"/>
              </a:spcBef>
              <a:spcAft>
                <a:spcPts val="0"/>
              </a:spcAft>
              <a:buSzPts val="1800"/>
              <a:buChar char="●"/>
            </a:pPr>
            <a:r>
              <a:rPr lang="en">
                <a:solidFill>
                  <a:srgbClr val="CC0000"/>
                </a:solidFill>
              </a:rPr>
              <a:t>3</a:t>
            </a:r>
            <a:r>
              <a:rPr lang="en"/>
              <a:t> failed login attempts and you’re locked out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9"/>
          <p:cNvSpPr txBox="1"/>
          <p:nvPr>
            <p:ph type="title"/>
          </p:nvPr>
        </p:nvSpPr>
        <p:spPr>
          <a:xfrm>
            <a:off x="748500" y="1170725"/>
            <a:ext cx="6109500" cy="337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[hands-on]</a:t>
            </a:r>
            <a:endParaRPr/>
          </a:p>
          <a:p>
            <a:pPr indent="0" lvl="0" marL="0" rtl="0" algn="l">
              <a:spcBef>
                <a:spcPts val="0"/>
              </a:spcBef>
              <a:spcAft>
                <a:spcPts val="0"/>
              </a:spcAft>
              <a:buNone/>
            </a:pPr>
            <a:r>
              <a:t/>
            </a:r>
            <a:endParaRPr/>
          </a:p>
        </p:txBody>
      </p:sp>
      <p:sp>
        <p:nvSpPr>
          <p:cNvPr id="213" name="Google Shape;213;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0"/>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submit-job</a:t>
            </a:r>
            <a:endParaRPr/>
          </a:p>
        </p:txBody>
      </p:sp>
      <p:sp>
        <p:nvSpPr>
          <p:cNvPr id="219" name="Google Shape;219;p30"/>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On ada, you submit “jobs” to gain access to a gnode</a:t>
            </a:r>
            <a:endParaRPr/>
          </a:p>
          <a:p>
            <a:pPr indent="-342900" lvl="0" marL="457200" rtl="0" algn="l">
              <a:spcBef>
                <a:spcPts val="0"/>
              </a:spcBef>
              <a:spcAft>
                <a:spcPts val="0"/>
              </a:spcAft>
              <a:buSzPts val="1800"/>
              <a:buChar char="●"/>
            </a:pPr>
            <a:r>
              <a:rPr lang="en"/>
              <a:t>Either use an interactive session (srun) or a headless session (sbatch)</a:t>
            </a:r>
            <a:endParaRPr/>
          </a:p>
          <a:p>
            <a:pPr indent="-342900" lvl="0" marL="457200" rtl="0" algn="l">
              <a:spcBef>
                <a:spcPts val="0"/>
              </a:spcBef>
              <a:spcAft>
                <a:spcPts val="0"/>
              </a:spcAft>
              <a:buSzPts val="1800"/>
              <a:buChar char="●"/>
            </a:pPr>
            <a:r>
              <a:rPr lang="en"/>
              <a:t>In either modes, mention the resource requirements followed by the command(s) to run on gaining access</a:t>
            </a:r>
            <a:endParaRPr/>
          </a:p>
          <a:p>
            <a:pPr indent="-342900" lvl="0" marL="457200" rtl="0" algn="l">
              <a:spcBef>
                <a:spcPts val="0"/>
              </a:spcBef>
              <a:spcAft>
                <a:spcPts val="0"/>
              </a:spcAft>
              <a:buSzPts val="1800"/>
              <a:buChar char="●"/>
            </a:pPr>
            <a:r>
              <a:rPr lang="en"/>
              <a:t>Avoid running interactive sessions on long partitions. </a:t>
            </a:r>
            <a:r>
              <a:rPr lang="en"/>
              <a:t>Your idle time coding could be somebody else’s gpu time. </a:t>
            </a:r>
            <a:r>
              <a:rPr lang="en"/>
              <a:t>G</a:t>
            </a:r>
            <a:r>
              <a:rPr lang="en"/>
              <a:t>ain interactive shells on short partitions (6:00:00 limit)</a:t>
            </a:r>
            <a:endParaRPr/>
          </a:p>
          <a:p>
            <a:pPr indent="-342900" lvl="0" marL="457200" rtl="0" algn="l">
              <a:spcBef>
                <a:spcPts val="0"/>
              </a:spcBef>
              <a:spcAft>
                <a:spcPts val="1600"/>
              </a:spcAft>
              <a:buSzPts val="1800"/>
              <a:buChar char="●"/>
            </a:pPr>
            <a:r>
              <a:rPr lang="en"/>
              <a:t>Your session will be terminated if you try to gain access without a GPU</a:t>
            </a:r>
            <a:endParaRPr/>
          </a:p>
        </p:txBody>
      </p:sp>
      <p:sp>
        <p:nvSpPr>
          <p:cNvPr id="220" name="Google Shape;220;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1"/>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r>
              <a:rPr lang="en"/>
              <a:t>odule-load</a:t>
            </a:r>
            <a:endParaRPr/>
          </a:p>
        </p:txBody>
      </p:sp>
      <p:sp>
        <p:nvSpPr>
          <p:cNvPr id="226" name="Google Shape;226;p31"/>
          <p:cNvSpPr txBox="1"/>
          <p:nvPr>
            <p:ph idx="1" type="body"/>
          </p:nvPr>
        </p:nvSpPr>
        <p:spPr>
          <a:xfrm>
            <a:off x="665400" y="1177125"/>
            <a:ext cx="8166900" cy="385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Environment modules allows users to set shell env variables needed to run programs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lnSpc>
                <a:spcPct val="100000"/>
              </a:lnSpc>
              <a:spcBef>
                <a:spcPts val="1600"/>
              </a:spcBef>
              <a:spcAft>
                <a:spcPts val="0"/>
              </a:spcAft>
              <a:buNone/>
            </a:pPr>
            <a:r>
              <a:rPr lang="en" sz="1600"/>
              <a:t>`module avail` - list all modules available</a:t>
            </a:r>
            <a:endParaRPr sz="1600"/>
          </a:p>
          <a:p>
            <a:pPr indent="0" lvl="0" marL="0" rtl="0" algn="l">
              <a:lnSpc>
                <a:spcPct val="100000"/>
              </a:lnSpc>
              <a:spcBef>
                <a:spcPts val="1600"/>
              </a:spcBef>
              <a:spcAft>
                <a:spcPts val="0"/>
              </a:spcAft>
              <a:buNone/>
            </a:pPr>
            <a:r>
              <a:rPr lang="en" sz="1600"/>
              <a:t>`module load &lt;module-name&gt;` - load module</a:t>
            </a:r>
            <a:endParaRPr sz="1600"/>
          </a:p>
        </p:txBody>
      </p:sp>
      <p:sp>
        <p:nvSpPr>
          <p:cNvPr id="227" name="Google Shape;227;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8" name="Google Shape;228;p31"/>
          <p:cNvPicPr preferRelativeResize="0"/>
          <p:nvPr/>
        </p:nvPicPr>
        <p:blipFill>
          <a:blip r:embed="rId3">
            <a:alphaModFix/>
          </a:blip>
          <a:stretch>
            <a:fillRect/>
          </a:stretch>
        </p:blipFill>
        <p:spPr>
          <a:xfrm>
            <a:off x="1173378" y="2025186"/>
            <a:ext cx="7150923" cy="1695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2"/>
          <p:cNvSpPr txBox="1"/>
          <p:nvPr>
            <p:ph type="title"/>
          </p:nvPr>
        </p:nvSpPr>
        <p:spPr>
          <a:xfrm>
            <a:off x="265500" y="1233175"/>
            <a:ext cx="4419600" cy="14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&gt; running-jobs_</a:t>
            </a:r>
            <a:endParaRPr/>
          </a:p>
        </p:txBody>
      </p:sp>
      <p:sp>
        <p:nvSpPr>
          <p:cNvPr id="234" name="Google Shape;23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35" name="Google Shape;235;p3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srun</a:t>
            </a:r>
            <a:endParaRPr/>
          </a:p>
          <a:p>
            <a:pPr indent="-342900" lvl="0" marL="457200" rtl="0" algn="l">
              <a:spcBef>
                <a:spcPts val="0"/>
              </a:spcBef>
              <a:spcAft>
                <a:spcPts val="0"/>
              </a:spcAft>
              <a:buSzPts val="1800"/>
              <a:buChar char="●"/>
            </a:pPr>
            <a:r>
              <a:rPr lang="en"/>
              <a:t>sbatch</a:t>
            </a:r>
            <a:endParaRPr>
              <a:solidFill>
                <a:srgbClr val="99999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3"/>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run ...</a:t>
            </a:r>
            <a:endParaRPr/>
          </a:p>
        </p:txBody>
      </p:sp>
      <p:sp>
        <p:nvSpPr>
          <p:cNvPr id="241" name="Google Shape;24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2" name="Google Shape;242;p33"/>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rgbClr val="37474F"/>
                </a:solidFill>
                <a:latin typeface="Roboto Mono"/>
                <a:ea typeface="Roboto Mono"/>
                <a:cs typeface="Roboto Mono"/>
                <a:sym typeface="Roboto Mono"/>
              </a:rPr>
              <a:t>&gt; srun</a:t>
            </a:r>
            <a:endParaRPr sz="20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000">
                <a:solidFill>
                  <a:srgbClr val="37474F"/>
                </a:solidFill>
                <a:latin typeface="Roboto Mono"/>
                <a:ea typeface="Roboto Mono"/>
                <a:cs typeface="Roboto Mono"/>
                <a:sym typeface="Roboto Mono"/>
              </a:rPr>
              <a:t>    </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pty                   </a:t>
            </a:r>
            <a:r>
              <a:rPr lang="en" sz="2000">
                <a:solidFill>
                  <a:srgbClr val="D81B60"/>
                </a:solidFill>
                <a:latin typeface="Roboto Mono"/>
                <a:ea typeface="Roboto Mono"/>
                <a:cs typeface="Roboto Mono"/>
                <a:sym typeface="Roboto Mono"/>
              </a:rPr>
              <a:t># interactive</a:t>
            </a:r>
            <a:endParaRPr sz="20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000">
                <a:solidFill>
                  <a:srgbClr val="37474F"/>
                </a:solidFill>
                <a:latin typeface="Roboto Mono"/>
                <a:ea typeface="Roboto Mono"/>
                <a:cs typeface="Roboto Mono"/>
                <a:sym typeface="Roboto Mono"/>
              </a:rPr>
              <a:t>    </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account youngling		 </a:t>
            </a:r>
            <a:r>
              <a:rPr lang="en" sz="2000">
                <a:solidFill>
                  <a:srgbClr val="D81B60"/>
                </a:solidFill>
                <a:latin typeface="Roboto Mono"/>
                <a:ea typeface="Roboto Mono"/>
                <a:cs typeface="Roboto Mono"/>
                <a:sym typeface="Roboto Mono"/>
              </a:rPr>
              <a:t># </a:t>
            </a:r>
            <a:r>
              <a:rPr lang="en" sz="2000">
                <a:solidFill>
                  <a:srgbClr val="D81B60"/>
                </a:solidFill>
                <a:latin typeface="Roboto Mono"/>
                <a:ea typeface="Roboto Mono"/>
                <a:cs typeface="Roboto Mono"/>
                <a:sym typeface="Roboto Mono"/>
              </a:rPr>
              <a:t>[</a:t>
            </a:r>
            <a:r>
              <a:rPr b="1" lang="en" sz="2000">
                <a:solidFill>
                  <a:srgbClr val="D81B60"/>
                </a:solidFill>
                <a:latin typeface="Roboto Mono"/>
                <a:ea typeface="Roboto Mono"/>
                <a:cs typeface="Roboto Mono"/>
                <a:sym typeface="Roboto Mono"/>
              </a:rPr>
              <a:t>&lt;user&gt;</a:t>
            </a:r>
            <a:r>
              <a:rPr lang="en" sz="2000">
                <a:solidFill>
                  <a:srgbClr val="D81B60"/>
                </a:solidFill>
                <a:latin typeface="Roboto Mono"/>
                <a:ea typeface="Roboto Mono"/>
                <a:cs typeface="Roboto Mono"/>
                <a:sym typeface="Roboto Mono"/>
              </a:rPr>
              <a:t>|research|sub]</a:t>
            </a:r>
            <a:endParaRPr sz="2000">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000">
                <a:solidFill>
                  <a:srgbClr val="37474F"/>
                </a:solidFill>
                <a:latin typeface="Roboto Mono"/>
                <a:ea typeface="Roboto Mono"/>
                <a:cs typeface="Roboto Mono"/>
                <a:sym typeface="Roboto Mono"/>
              </a:rPr>
              <a:t>    </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time </a:t>
            </a:r>
            <a:r>
              <a:rPr lang="en" sz="2000">
                <a:solidFill>
                  <a:srgbClr val="C53929"/>
                </a:solidFill>
                <a:latin typeface="Roboto Mono"/>
                <a:ea typeface="Roboto Mono"/>
                <a:cs typeface="Roboto Mono"/>
                <a:sym typeface="Roboto Mono"/>
              </a:rPr>
              <a:t>4</a:t>
            </a:r>
            <a:r>
              <a:rPr lang="en" sz="2000">
                <a:solidFill>
                  <a:srgbClr val="3F51B5"/>
                </a:solidFill>
                <a:latin typeface="Roboto Mono"/>
                <a:ea typeface="Roboto Mono"/>
                <a:cs typeface="Roboto Mono"/>
                <a:sym typeface="Roboto Mono"/>
              </a:rPr>
              <a:t>-</a:t>
            </a:r>
            <a:r>
              <a:rPr lang="en" sz="2000">
                <a:solidFill>
                  <a:srgbClr val="C53929"/>
                </a:solidFill>
                <a:latin typeface="Roboto Mono"/>
                <a:ea typeface="Roboto Mono"/>
                <a:cs typeface="Roboto Mono"/>
                <a:sym typeface="Roboto Mono"/>
              </a:rPr>
              <a:t>00</a:t>
            </a:r>
            <a:r>
              <a:rPr lang="en" sz="2000">
                <a:solidFill>
                  <a:srgbClr val="3F51B5"/>
                </a:solidFill>
                <a:latin typeface="Roboto Mono"/>
                <a:ea typeface="Roboto Mono"/>
                <a:cs typeface="Roboto Mono"/>
                <a:sym typeface="Roboto Mono"/>
              </a:rPr>
              <a:t>:</a:t>
            </a:r>
            <a:r>
              <a:rPr lang="en" sz="2000">
                <a:solidFill>
                  <a:srgbClr val="C53929"/>
                </a:solidFill>
                <a:latin typeface="Roboto Mono"/>
                <a:ea typeface="Roboto Mono"/>
                <a:cs typeface="Roboto Mono"/>
                <a:sym typeface="Roboto Mono"/>
              </a:rPr>
              <a:t>00</a:t>
            </a:r>
            <a:r>
              <a:rPr lang="en" sz="2000">
                <a:solidFill>
                  <a:srgbClr val="3F51B5"/>
                </a:solidFill>
                <a:latin typeface="Roboto Mono"/>
                <a:ea typeface="Roboto Mono"/>
                <a:cs typeface="Roboto Mono"/>
                <a:sym typeface="Roboto Mono"/>
              </a:rPr>
              <a:t>:</a:t>
            </a:r>
            <a:r>
              <a:rPr lang="en" sz="2000">
                <a:solidFill>
                  <a:srgbClr val="C53929"/>
                </a:solidFill>
                <a:latin typeface="Roboto Mono"/>
                <a:ea typeface="Roboto Mono"/>
                <a:cs typeface="Roboto Mono"/>
                <a:sym typeface="Roboto Mono"/>
              </a:rPr>
              <a:t>00</a:t>
            </a:r>
            <a:r>
              <a:rPr lang="en" sz="2000">
                <a:solidFill>
                  <a:srgbClr val="37474F"/>
                </a:solidFill>
                <a:latin typeface="Roboto Mono"/>
                <a:ea typeface="Roboto Mono"/>
                <a:cs typeface="Roboto Mono"/>
                <a:sym typeface="Roboto Mono"/>
              </a:rPr>
              <a:t>       </a:t>
            </a:r>
            <a:r>
              <a:rPr lang="en" sz="2000">
                <a:solidFill>
                  <a:srgbClr val="D81B60"/>
                </a:solidFill>
                <a:latin typeface="Roboto Mono"/>
                <a:ea typeface="Roboto Mono"/>
                <a:cs typeface="Roboto Mono"/>
                <a:sym typeface="Roboto Mono"/>
              </a:rPr>
              <a:t># [days]-[hh]:[mm]:[ss]</a:t>
            </a:r>
            <a:endParaRPr sz="20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2000">
                <a:solidFill>
                  <a:srgbClr val="37474F"/>
                </a:solidFill>
                <a:latin typeface="Roboto Mono"/>
                <a:ea typeface="Roboto Mono"/>
                <a:cs typeface="Roboto Mono"/>
                <a:sym typeface="Roboto Mono"/>
              </a:rPr>
              <a:t>    </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bin</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bash </a:t>
            </a:r>
            <a:r>
              <a:rPr lang="en" sz="2000">
                <a:solidFill>
                  <a:srgbClr val="3F51B5"/>
                </a:solidFill>
                <a:latin typeface="Roboto Mono"/>
                <a:ea typeface="Roboto Mono"/>
                <a:cs typeface="Roboto Mono"/>
                <a:sym typeface="Roboto Mono"/>
              </a:rPr>
              <a:t>-</a:t>
            </a:r>
            <a:r>
              <a:rPr lang="en" sz="2000">
                <a:solidFill>
                  <a:srgbClr val="37474F"/>
                </a:solidFill>
                <a:latin typeface="Roboto Mono"/>
                <a:ea typeface="Roboto Mono"/>
                <a:cs typeface="Roboto Mono"/>
                <a:sym typeface="Roboto Mono"/>
              </a:rPr>
              <a:t>l</a:t>
            </a:r>
            <a:endParaRPr sz="20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600">
              <a:solidFill>
                <a:srgbClr val="37474F"/>
              </a:solidFill>
              <a:latin typeface="Roboto Mono"/>
              <a:ea typeface="Roboto Mono"/>
              <a:cs typeface="Roboto Mono"/>
              <a:sym typeface="Roboto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4"/>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simple-jobs_</a:t>
            </a:r>
            <a:endParaRPr/>
          </a:p>
        </p:txBody>
      </p:sp>
      <p:sp>
        <p:nvSpPr>
          <p:cNvPr id="248" name="Google Shape;248;p34"/>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But defaults aren’t usually nice to you! :(</a:t>
            </a:r>
            <a:endParaRPr b="1"/>
          </a:p>
          <a:p>
            <a:pPr indent="0" lvl="0" marL="0" rtl="0" algn="l">
              <a:lnSpc>
                <a:spcPct val="100000"/>
              </a:lnSpc>
              <a:spcBef>
                <a:spcPts val="1600"/>
              </a:spcBef>
              <a:spcAft>
                <a:spcPts val="0"/>
              </a:spcAft>
              <a:buNone/>
            </a:pPr>
            <a:r>
              <a:rPr lang="en">
                <a:solidFill>
                  <a:srgbClr val="37474F"/>
                </a:solidFill>
                <a:latin typeface="Roboto Mono"/>
                <a:ea typeface="Roboto Mono"/>
                <a:cs typeface="Roboto Mono"/>
                <a:sym typeface="Roboto Mono"/>
              </a:rPr>
              <a:t>&gt; srun</a:t>
            </a:r>
            <a:endParaRPr>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pty                   </a:t>
            </a:r>
            <a:r>
              <a:rPr lang="en">
                <a:solidFill>
                  <a:srgbClr val="D81B60"/>
                </a:solidFill>
                <a:latin typeface="Roboto Mono"/>
                <a:ea typeface="Roboto Mono"/>
                <a:cs typeface="Roboto Mono"/>
                <a:sym typeface="Roboto Mono"/>
              </a:rPr>
              <a:t># interactive</a:t>
            </a:r>
            <a:endParaRPr>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account youngling</a:t>
            </a:r>
            <a:endParaRPr>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partition long        </a:t>
            </a:r>
            <a:r>
              <a:rPr lang="en">
                <a:solidFill>
                  <a:srgbClr val="D81B60"/>
                </a:solidFill>
                <a:latin typeface="Roboto Mono"/>
                <a:ea typeface="Roboto Mono"/>
                <a:cs typeface="Roboto Mono"/>
                <a:sym typeface="Roboto Mono"/>
              </a:rPr>
              <a:t># [short|</a:t>
            </a:r>
            <a:r>
              <a:rPr b="1" lang="en">
                <a:solidFill>
                  <a:srgbClr val="D81B60"/>
                </a:solidFill>
                <a:latin typeface="Roboto Mono"/>
                <a:ea typeface="Roboto Mono"/>
                <a:cs typeface="Roboto Mono"/>
                <a:sym typeface="Roboto Mono"/>
              </a:rPr>
              <a:t>long</a:t>
            </a:r>
            <a:r>
              <a:rPr lang="en">
                <a:solidFill>
                  <a:srgbClr val="D81B60"/>
                </a:solidFill>
                <a:latin typeface="Roboto Mono"/>
                <a:ea typeface="Roboto Mono"/>
                <a:cs typeface="Roboto Mono"/>
                <a:sym typeface="Roboto Mono"/>
              </a:rPr>
              <a:t>]</a:t>
            </a:r>
            <a:endParaRPr>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time </a:t>
            </a:r>
            <a:r>
              <a:rPr lang="en">
                <a:solidFill>
                  <a:srgbClr val="C53929"/>
                </a:solidFill>
                <a:latin typeface="Roboto Mono"/>
                <a:ea typeface="Roboto Mono"/>
                <a:cs typeface="Roboto Mono"/>
                <a:sym typeface="Roboto Mono"/>
              </a:rPr>
              <a:t>4</a:t>
            </a:r>
            <a:r>
              <a:rPr lang="en">
                <a:solidFill>
                  <a:srgbClr val="3F51B5"/>
                </a:solidFill>
                <a:latin typeface="Roboto Mono"/>
                <a:ea typeface="Roboto Mono"/>
                <a:cs typeface="Roboto Mono"/>
                <a:sym typeface="Roboto Mono"/>
              </a:rPr>
              <a:t>-</a:t>
            </a:r>
            <a:r>
              <a:rPr lang="en">
                <a:solidFill>
                  <a:srgbClr val="C53929"/>
                </a:solidFill>
                <a:latin typeface="Roboto Mono"/>
                <a:ea typeface="Roboto Mono"/>
                <a:cs typeface="Roboto Mono"/>
                <a:sym typeface="Roboto Mono"/>
              </a:rPr>
              <a:t>00</a:t>
            </a:r>
            <a:r>
              <a:rPr lang="en">
                <a:solidFill>
                  <a:srgbClr val="3F51B5"/>
                </a:solidFill>
                <a:latin typeface="Roboto Mono"/>
                <a:ea typeface="Roboto Mono"/>
                <a:cs typeface="Roboto Mono"/>
                <a:sym typeface="Roboto Mono"/>
              </a:rPr>
              <a:t>:</a:t>
            </a:r>
            <a:r>
              <a:rPr lang="en">
                <a:solidFill>
                  <a:srgbClr val="C53929"/>
                </a:solidFill>
                <a:latin typeface="Roboto Mono"/>
                <a:ea typeface="Roboto Mono"/>
                <a:cs typeface="Roboto Mono"/>
                <a:sym typeface="Roboto Mono"/>
              </a:rPr>
              <a:t>00</a:t>
            </a:r>
            <a:r>
              <a:rPr lang="en">
                <a:solidFill>
                  <a:srgbClr val="3F51B5"/>
                </a:solidFill>
                <a:latin typeface="Roboto Mono"/>
                <a:ea typeface="Roboto Mono"/>
                <a:cs typeface="Roboto Mono"/>
                <a:sym typeface="Roboto Mono"/>
              </a:rPr>
              <a:t>:</a:t>
            </a:r>
            <a:r>
              <a:rPr lang="en">
                <a:solidFill>
                  <a:srgbClr val="C53929"/>
                </a:solidFill>
                <a:latin typeface="Roboto Mono"/>
                <a:ea typeface="Roboto Mono"/>
                <a:cs typeface="Roboto Mono"/>
                <a:sym typeface="Roboto Mono"/>
              </a:rPr>
              <a:t>00</a:t>
            </a:r>
            <a:r>
              <a:rPr lang="en">
                <a:solidFill>
                  <a:srgbClr val="37474F"/>
                </a:solidFill>
                <a:latin typeface="Roboto Mono"/>
                <a:ea typeface="Roboto Mono"/>
                <a:cs typeface="Roboto Mono"/>
                <a:sym typeface="Roboto Mono"/>
              </a:rPr>
              <a:t>       </a:t>
            </a:r>
            <a:r>
              <a:rPr lang="en">
                <a:solidFill>
                  <a:srgbClr val="D81B60"/>
                </a:solidFill>
                <a:latin typeface="Roboto Mono"/>
                <a:ea typeface="Roboto Mono"/>
                <a:cs typeface="Roboto Mono"/>
                <a:sym typeface="Roboto Mono"/>
              </a:rPr>
              <a:t># [days]-[hh]:[mm]:[ss]</a:t>
            </a:r>
            <a:endParaRPr>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nodes </a:t>
            </a:r>
            <a:r>
              <a:rPr lang="en">
                <a:solidFill>
                  <a:srgbClr val="C53929"/>
                </a:solidFill>
                <a:latin typeface="Roboto Mono"/>
                <a:ea typeface="Roboto Mono"/>
                <a:cs typeface="Roboto Mono"/>
                <a:sym typeface="Roboto Mono"/>
              </a:rPr>
              <a:t>1</a:t>
            </a:r>
            <a:r>
              <a:rPr lang="en">
                <a:solidFill>
                  <a:srgbClr val="37474F"/>
                </a:solidFill>
                <a:latin typeface="Roboto Mono"/>
                <a:ea typeface="Roboto Mono"/>
                <a:cs typeface="Roboto Mono"/>
                <a:sym typeface="Roboto Mono"/>
              </a:rPr>
              <a:t>               </a:t>
            </a:r>
            <a:r>
              <a:rPr lang="en">
                <a:solidFill>
                  <a:srgbClr val="D81B60"/>
                </a:solidFill>
                <a:latin typeface="Roboto Mono"/>
                <a:ea typeface="Roboto Mono"/>
                <a:cs typeface="Roboto Mono"/>
                <a:sym typeface="Roboto Mono"/>
              </a:rPr>
              <a:t># cpu cores</a:t>
            </a:r>
            <a:endParaRPr>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gres=gpu:0            </a:t>
            </a:r>
            <a:r>
              <a:rPr lang="en">
                <a:solidFill>
                  <a:srgbClr val="D81B60"/>
                </a:solidFill>
                <a:latin typeface="Roboto Mono"/>
                <a:ea typeface="Roboto Mono"/>
                <a:cs typeface="Roboto Mono"/>
                <a:sym typeface="Roboto Mono"/>
              </a:rPr>
              <a:t># gpus</a:t>
            </a:r>
            <a:endParaRPr>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solidFill>
                  <a:srgbClr val="37474F"/>
                </a:solidFill>
                <a:latin typeface="Roboto Mono"/>
                <a:ea typeface="Roboto Mono"/>
                <a:cs typeface="Roboto Mono"/>
                <a:sym typeface="Roboto Mono"/>
              </a:rPr>
              <a:t>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bin</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bash </a:t>
            </a:r>
            <a:r>
              <a:rPr lang="en">
                <a:solidFill>
                  <a:srgbClr val="3F51B5"/>
                </a:solidFill>
                <a:latin typeface="Roboto Mono"/>
                <a:ea typeface="Roboto Mono"/>
                <a:cs typeface="Roboto Mono"/>
                <a:sym typeface="Roboto Mono"/>
              </a:rPr>
              <a:t>-</a:t>
            </a:r>
            <a:r>
              <a:rPr lang="en">
                <a:solidFill>
                  <a:srgbClr val="37474F"/>
                </a:solidFill>
                <a:latin typeface="Roboto Mono"/>
                <a:ea typeface="Roboto Mono"/>
                <a:cs typeface="Roboto Mono"/>
                <a:sym typeface="Roboto Mono"/>
              </a:rPr>
              <a:t>l</a:t>
            </a:r>
            <a:endParaRPr>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solidFill>
                  <a:srgbClr val="37474F"/>
                </a:solidFill>
                <a:latin typeface="Roboto Mono"/>
                <a:ea typeface="Roboto Mono"/>
                <a:cs typeface="Roboto Mono"/>
                <a:sym typeface="Roboto Mono"/>
              </a:rPr>
              <a:t>    </a:t>
            </a:r>
            <a:endParaRPr/>
          </a:p>
        </p:txBody>
      </p:sp>
      <p:sp>
        <p:nvSpPr>
          <p:cNvPr id="249" name="Google Shape;249;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limits/upgrade</a:t>
            </a:r>
            <a:endParaRPr/>
          </a:p>
        </p:txBody>
      </p:sp>
      <p:sp>
        <p:nvSpPr>
          <p:cNvPr id="255" name="Google Shape;255;p35"/>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cvit-queue is meant to be high availability and users expected to optimally use resources.</a:t>
            </a:r>
            <a:endParaRPr/>
          </a:p>
          <a:p>
            <a:pPr indent="-342900" lvl="0" marL="457200" rtl="0" algn="l">
              <a:spcBef>
                <a:spcPts val="0"/>
              </a:spcBef>
              <a:spcAft>
                <a:spcPts val="0"/>
              </a:spcAft>
              <a:buSzPts val="1800"/>
              <a:buChar char="●"/>
            </a:pPr>
            <a:r>
              <a:rPr lang="en"/>
              <a:t>Pay for your GPU usage by GPUMins. Your GPUMins is replenished </a:t>
            </a:r>
            <a:r>
              <a:rPr lang="en">
                <a:solidFill>
                  <a:srgbClr val="CC0000"/>
                </a:solidFill>
              </a:rPr>
              <a:t>start of every month</a:t>
            </a:r>
            <a:r>
              <a:rPr lang="en"/>
              <a:t>. Use it wisely.</a:t>
            </a:r>
            <a:endParaRPr/>
          </a:p>
          <a:p>
            <a:pPr indent="-342900" lvl="0" marL="457200" rtl="0" algn="l">
              <a:spcBef>
                <a:spcPts val="0"/>
              </a:spcBef>
              <a:spcAft>
                <a:spcPts val="0"/>
              </a:spcAft>
              <a:buSzPts val="1800"/>
              <a:buChar char="●"/>
            </a:pPr>
            <a:r>
              <a:rPr lang="en"/>
              <a:t>GPUMins consumed = no. of GPUs used x total usage minutes (begins from allocation of gnode)</a:t>
            </a:r>
            <a:endParaRPr/>
          </a:p>
          <a:p>
            <a:pPr indent="-342900" lvl="0" marL="457200" rtl="0" algn="l">
              <a:spcBef>
                <a:spcPts val="0"/>
              </a:spcBef>
              <a:spcAft>
                <a:spcPts val="0"/>
              </a:spcAft>
              <a:buSzPts val="1800"/>
              <a:buChar char="●"/>
            </a:pPr>
            <a:r>
              <a:rPr lang="en"/>
              <a:t>initially each user is restricted to 1 GPU for 600 GPUmins/week. your usage pattern will be considered while upgrading. </a:t>
            </a:r>
            <a:br>
              <a:rPr lang="en"/>
            </a:br>
            <a:r>
              <a:rPr lang="en"/>
              <a:t>	- prefer batch jobs to interactives</a:t>
            </a:r>
            <a:endParaRPr/>
          </a:p>
        </p:txBody>
      </p:sp>
      <p:sp>
        <p:nvSpPr>
          <p:cNvPr id="256" name="Google Shape;256;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init_</a:t>
            </a:r>
            <a:endParaRPr/>
          </a:p>
        </p:txBody>
      </p:sp>
      <p:sp>
        <p:nvSpPr>
          <p:cNvPr id="87" name="Google Shape;87;p18"/>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ada is your</a:t>
            </a:r>
            <a:r>
              <a:rPr lang="en"/>
              <a:t> compute cluster. All your GPU-intensive jobs will run on this.</a:t>
            </a:r>
            <a:endParaRPr/>
          </a:p>
          <a:p>
            <a:pPr indent="-342900" lvl="0" marL="457200" rtl="0" algn="l">
              <a:spcBef>
                <a:spcPts val="0"/>
              </a:spcBef>
              <a:spcAft>
                <a:spcPts val="0"/>
              </a:spcAft>
              <a:buSzPts val="1800"/>
              <a:buChar char="●"/>
            </a:pPr>
            <a:r>
              <a:rPr lang="en"/>
              <a:t>tutorial is linux-oriented, entire ada ecosystem is as well.</a:t>
            </a:r>
            <a:endParaRPr/>
          </a:p>
          <a:p>
            <a:pPr indent="-342900" lvl="0" marL="457200" rtl="0" algn="l">
              <a:spcBef>
                <a:spcPts val="0"/>
              </a:spcBef>
              <a:spcAft>
                <a:spcPts val="0"/>
              </a:spcAft>
              <a:buSzPts val="1800"/>
              <a:buChar char="●"/>
            </a:pPr>
            <a:r>
              <a:rPr lang="en"/>
              <a:t>cluster is managed by slurm - a job scheduling and cluster management system</a:t>
            </a:r>
            <a:endParaRPr/>
          </a:p>
          <a:p>
            <a:pPr indent="-342900" lvl="0" marL="457200" rtl="0" algn="l">
              <a:spcBef>
                <a:spcPts val="0"/>
              </a:spcBef>
              <a:spcAft>
                <a:spcPts val="0"/>
              </a:spcAft>
              <a:buSzPts val="1800"/>
              <a:buChar char="●"/>
            </a:pPr>
            <a:r>
              <a:rPr lang="en"/>
              <a:t>each student has a separate slurm account. Consider it like a bank account with gpu mins as currency. Use it wisely.</a:t>
            </a:r>
            <a:endParaRPr/>
          </a:p>
        </p:txBody>
      </p:sp>
      <p:sp>
        <p:nvSpPr>
          <p:cNvPr id="88" name="Google Shape;88;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6"/>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some-tips_</a:t>
            </a:r>
            <a:endParaRPr/>
          </a:p>
        </p:txBody>
      </p:sp>
      <p:sp>
        <p:nvSpPr>
          <p:cNvPr id="262" name="Google Shape;262;p36"/>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a:t>
            </a:r>
            <a:r>
              <a:rPr b="1" lang="en"/>
              <a:t>refer long-option arguments to the short-hands</a:t>
            </a:r>
            <a:r>
              <a:rPr lang="en"/>
              <a:t>. </a:t>
            </a:r>
            <a:br>
              <a:rPr lang="en"/>
            </a:br>
            <a:r>
              <a:rPr lang="en"/>
              <a:t>the latter can be confusing.</a:t>
            </a:r>
            <a:br>
              <a:rPr lang="en"/>
            </a:br>
            <a:r>
              <a:rPr lang="en"/>
              <a:t>	</a:t>
            </a:r>
            <a:r>
              <a:rPr lang="en">
                <a:solidFill>
                  <a:srgbClr val="38761D"/>
                </a:solidFill>
              </a:rPr>
              <a:t>--nodes</a:t>
            </a:r>
            <a:r>
              <a:rPr lang="en"/>
              <a:t>      </a:t>
            </a:r>
            <a:r>
              <a:rPr lang="en">
                <a:solidFill>
                  <a:srgbClr val="CC4125"/>
                </a:solidFill>
              </a:rPr>
              <a:t>-N</a:t>
            </a:r>
            <a:br>
              <a:rPr lang="en"/>
            </a:br>
            <a:r>
              <a:rPr lang="en"/>
              <a:t>        </a:t>
            </a:r>
            <a:r>
              <a:rPr lang="en">
                <a:solidFill>
                  <a:srgbClr val="38761D"/>
                </a:solidFill>
              </a:rPr>
              <a:t>--ntasks</a:t>
            </a:r>
            <a:r>
              <a:rPr lang="en"/>
              <a:t>     </a:t>
            </a:r>
            <a:r>
              <a:rPr lang="en">
                <a:solidFill>
                  <a:srgbClr val="C53929"/>
                </a:solidFill>
              </a:rPr>
              <a:t>-n </a:t>
            </a:r>
            <a:endParaRPr>
              <a:solidFill>
                <a:srgbClr val="C53929"/>
              </a:solidFill>
            </a:endParaRPr>
          </a:p>
          <a:p>
            <a:pPr indent="0" lvl="0" marL="0" rtl="0" algn="l">
              <a:spcBef>
                <a:spcPts val="1600"/>
              </a:spcBef>
              <a:spcAft>
                <a:spcPts val="1600"/>
              </a:spcAft>
              <a:buNone/>
            </a:pPr>
            <a:r>
              <a:rPr lang="en"/>
              <a:t>u</a:t>
            </a:r>
            <a:r>
              <a:rPr lang="en"/>
              <a:t>se the following proportions: </a:t>
            </a:r>
            <a:br>
              <a:rPr lang="en"/>
            </a:br>
            <a:r>
              <a:rPr lang="en"/>
              <a:t>	</a:t>
            </a:r>
            <a:r>
              <a:rPr b="1" lang="en">
                <a:solidFill>
                  <a:srgbClr val="741B47"/>
                </a:solidFill>
              </a:rPr>
              <a:t>1</a:t>
            </a:r>
            <a:r>
              <a:rPr lang="en">
                <a:solidFill>
                  <a:srgbClr val="741B47"/>
                </a:solidFill>
              </a:rPr>
              <a:t> gpu : </a:t>
            </a:r>
            <a:r>
              <a:rPr b="1" lang="en">
                <a:solidFill>
                  <a:srgbClr val="741B47"/>
                </a:solidFill>
              </a:rPr>
              <a:t>10</a:t>
            </a:r>
            <a:r>
              <a:rPr lang="en">
                <a:solidFill>
                  <a:srgbClr val="741B47"/>
                </a:solidFill>
              </a:rPr>
              <a:t> cores : </a:t>
            </a:r>
            <a:r>
              <a:rPr b="1" lang="en">
                <a:solidFill>
                  <a:srgbClr val="741B47"/>
                </a:solidFill>
              </a:rPr>
              <a:t>2-3GB</a:t>
            </a:r>
            <a:r>
              <a:rPr lang="en">
                <a:solidFill>
                  <a:srgbClr val="741B47"/>
                </a:solidFill>
              </a:rPr>
              <a:t> mem-per-cpu</a:t>
            </a:r>
            <a:br>
              <a:rPr lang="en">
                <a:solidFill>
                  <a:srgbClr val="741B47"/>
                </a:solidFill>
              </a:rPr>
            </a:br>
            <a:r>
              <a:rPr lang="en">
                <a:solidFill>
                  <a:srgbClr val="741B47"/>
                </a:solidFill>
              </a:rPr>
              <a:t>      </a:t>
            </a:r>
            <a:r>
              <a:rPr lang="en"/>
              <a:t> (4 gpu:  40 cores : 120GB mem-per cpu ~ 1 node)</a:t>
            </a:r>
            <a:endParaRPr/>
          </a:p>
        </p:txBody>
      </p:sp>
      <p:sp>
        <p:nvSpPr>
          <p:cNvPr id="263" name="Google Shape;263;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37"/>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some-tips_</a:t>
            </a:r>
            <a:endParaRPr/>
          </a:p>
        </p:txBody>
      </p:sp>
      <p:sp>
        <p:nvSpPr>
          <p:cNvPr id="269" name="Google Shape;269;p37"/>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Keep your environment clean. Use conda/virtualenv</a:t>
            </a:r>
            <a:endParaRPr b="1"/>
          </a:p>
          <a:p>
            <a:pPr indent="0" lvl="0" marL="0" rtl="0" algn="l">
              <a:spcBef>
                <a:spcPts val="1600"/>
              </a:spcBef>
              <a:spcAft>
                <a:spcPts val="0"/>
              </a:spcAft>
              <a:buNone/>
            </a:pPr>
            <a:r>
              <a:rPr lang="en"/>
              <a:t>Make a habit of using environments for your projects rather than installing packages at default /home/$USER/bin</a:t>
            </a:r>
            <a:endParaRPr/>
          </a:p>
          <a:p>
            <a:pPr indent="0" lvl="0" marL="0" rtl="0" algn="l">
              <a:spcBef>
                <a:spcPts val="1600"/>
              </a:spcBef>
              <a:spcAft>
                <a:spcPts val="1600"/>
              </a:spcAft>
              <a:buClr>
                <a:schemeClr val="dk1"/>
              </a:buClr>
              <a:buSzPts val="1100"/>
              <a:buFont typeface="Arial"/>
              <a:buNone/>
            </a:pPr>
            <a:r>
              <a:rPr lang="en"/>
              <a:t>Avoids conflicting packages and is easier to clone on another system</a:t>
            </a:r>
            <a:endParaRPr/>
          </a:p>
        </p:txBody>
      </p:sp>
      <p:sp>
        <p:nvSpPr>
          <p:cNvPr id="270" name="Google Shape;270;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8"/>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some-tips_</a:t>
            </a:r>
            <a:endParaRPr/>
          </a:p>
        </p:txBody>
      </p:sp>
      <p:sp>
        <p:nvSpPr>
          <p:cNvPr id="276" name="Google Shape;276;p38"/>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.tar your large files</a:t>
            </a:r>
            <a:endParaRPr b="1"/>
          </a:p>
          <a:p>
            <a:pPr indent="0" lvl="0" marL="0" rtl="0" algn="l">
              <a:spcBef>
                <a:spcPts val="1600"/>
              </a:spcBef>
              <a:spcAft>
                <a:spcPts val="0"/>
              </a:spcAft>
              <a:buNone/>
            </a:pPr>
            <a:r>
              <a:rPr lang="en"/>
              <a:t>Always tar your large files (datasets, etc) as this significantly increases copy speed by eliminating file-creation overheads.</a:t>
            </a:r>
            <a:endParaRPr/>
          </a:p>
          <a:p>
            <a:pPr indent="0" lvl="0" marL="0" rtl="0" algn="l">
              <a:spcBef>
                <a:spcPts val="1600"/>
              </a:spcBef>
              <a:spcAft>
                <a:spcPts val="0"/>
              </a:spcAft>
              <a:buNone/>
            </a:pPr>
            <a:r>
              <a:rPr lang="en"/>
              <a:t>Untar them at the nodes.</a:t>
            </a:r>
            <a:endParaRPr/>
          </a:p>
          <a:p>
            <a:pPr indent="0" lvl="0" marL="0" rtl="0" algn="l">
              <a:spcBef>
                <a:spcPts val="1600"/>
              </a:spcBef>
              <a:spcAft>
                <a:spcPts val="0"/>
              </a:spcAft>
              <a:buNone/>
            </a:pPr>
            <a:r>
              <a:rPr b="1" lang="en"/>
              <a:t>NOT</a:t>
            </a:r>
            <a:r>
              <a:rPr lang="en"/>
              <a:t> tar.gz (you don’t want to compress uncompress).</a:t>
            </a:r>
            <a:endParaRPr/>
          </a:p>
          <a:p>
            <a:pPr indent="0" lvl="0" marL="0" rtl="0" algn="l">
              <a:spcBef>
                <a:spcPts val="1600"/>
              </a:spcBef>
              <a:spcAft>
                <a:spcPts val="0"/>
              </a:spcAft>
              <a:buClr>
                <a:schemeClr val="dk1"/>
              </a:buClr>
              <a:buSzPts val="1100"/>
              <a:buFont typeface="Arial"/>
              <a:buNone/>
            </a:pPr>
            <a:r>
              <a:t/>
            </a:r>
            <a:endParaRPr b="1"/>
          </a:p>
          <a:p>
            <a:pPr indent="0" lvl="0" marL="0" rtl="0" algn="l">
              <a:spcBef>
                <a:spcPts val="1600"/>
              </a:spcBef>
              <a:spcAft>
                <a:spcPts val="1600"/>
              </a:spcAft>
              <a:buNone/>
            </a:pPr>
            <a:r>
              <a:t/>
            </a:r>
            <a:endParaRPr/>
          </a:p>
        </p:txBody>
      </p:sp>
      <p:sp>
        <p:nvSpPr>
          <p:cNvPr id="277" name="Google Shape;277;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9"/>
          <p:cNvSpPr txBox="1"/>
          <p:nvPr>
            <p:ph idx="1" type="body"/>
          </p:nvPr>
        </p:nvSpPr>
        <p:spPr>
          <a:xfrm>
            <a:off x="1700850" y="1868400"/>
            <a:ext cx="5742300" cy="819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Time to tinker</a:t>
            </a:r>
            <a:endParaRPr sz="2400"/>
          </a:p>
        </p:txBody>
      </p:sp>
      <p:sp>
        <p:nvSpPr>
          <p:cNvPr id="283" name="Google Shape;283;p39"/>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4" name="Google Shape;284;p39"/>
          <p:cNvPicPr preferRelativeResize="0"/>
          <p:nvPr/>
        </p:nvPicPr>
        <p:blipFill>
          <a:blip r:embed="rId3">
            <a:alphaModFix/>
          </a:blip>
          <a:stretch>
            <a:fillRect/>
          </a:stretch>
        </p:blipFill>
        <p:spPr>
          <a:xfrm>
            <a:off x="3721925" y="2568150"/>
            <a:ext cx="1700160" cy="2150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0"/>
          <p:cNvSpPr txBox="1"/>
          <p:nvPr>
            <p:ph idx="1" type="body"/>
          </p:nvPr>
        </p:nvSpPr>
        <p:spPr>
          <a:xfrm>
            <a:off x="1700850" y="1868400"/>
            <a:ext cx="5742600" cy="22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Create a small file in ada:/share3/youngling</a:t>
            </a:r>
            <a:endParaRPr sz="2100"/>
          </a:p>
          <a:p>
            <a:pPr indent="0" lvl="0" marL="0" rtl="0" algn="l">
              <a:spcBef>
                <a:spcPts val="1600"/>
              </a:spcBef>
              <a:spcAft>
                <a:spcPts val="1600"/>
              </a:spcAft>
              <a:buNone/>
            </a:pPr>
            <a:r>
              <a:rPr lang="en" sz="2100"/>
              <a:t>Gain a bash shell through srun, try copying in and out of. </a:t>
            </a:r>
            <a:br>
              <a:rPr lang="en" sz="2100"/>
            </a:br>
            <a:r>
              <a:rPr lang="en" sz="2100"/>
              <a:t>	- /scratch</a:t>
            </a:r>
            <a:br>
              <a:rPr lang="en" sz="2100"/>
            </a:br>
            <a:r>
              <a:rPr lang="en" sz="2100"/>
              <a:t>      - /ssd_scatch/cvit</a:t>
            </a:r>
            <a:endParaRPr sz="2100"/>
          </a:p>
        </p:txBody>
      </p:sp>
      <p:sp>
        <p:nvSpPr>
          <p:cNvPr id="290" name="Google Shape;290;p40"/>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1"/>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inspect variables set by SLURM</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env | grep </a:t>
            </a:r>
            <a:r>
              <a:rPr lang="en" sz="2100">
                <a:solidFill>
                  <a:srgbClr val="388E3C"/>
                </a:solidFill>
                <a:latin typeface="Roboto Mono"/>
                <a:ea typeface="Roboto Mono"/>
                <a:cs typeface="Roboto Mono"/>
                <a:sym typeface="Roboto Mono"/>
              </a:rPr>
              <a:t>"SLURM"</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check properties of a specific job</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scontrol show jobs </a:t>
            </a:r>
            <a:r>
              <a:rPr lang="en" sz="2100">
                <a:solidFill>
                  <a:srgbClr val="388E3C"/>
                </a:solidFill>
                <a:latin typeface="Roboto Mono"/>
                <a:ea typeface="Roboto Mono"/>
                <a:cs typeface="Roboto Mono"/>
                <a:sym typeface="Roboto Mono"/>
              </a:rPr>
              <a:t>&lt;jobid&gt;</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search</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scontrol show jobs -o | grep </a:t>
            </a:r>
            <a:r>
              <a:rPr lang="en" sz="2100">
                <a:solidFill>
                  <a:srgbClr val="388E3C"/>
                </a:solidFill>
                <a:latin typeface="Roboto Mono"/>
                <a:ea typeface="Roboto Mono"/>
                <a:cs typeface="Roboto Mono"/>
                <a:sym typeface="Roboto Mono"/>
              </a:rPr>
              <a:t>"&lt;regex&gt;"</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squeue -u $USER </a:t>
            </a:r>
            <a:r>
              <a:rPr lang="en" sz="2100">
                <a:solidFill>
                  <a:srgbClr val="D81B60"/>
                </a:solidFill>
                <a:latin typeface="Roboto Mono"/>
                <a:ea typeface="Roboto Mono"/>
                <a:cs typeface="Roboto Mono"/>
                <a:sym typeface="Roboto Mono"/>
              </a:rPr>
              <a:t># only your jobs</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a:p>
        </p:txBody>
      </p:sp>
      <p:sp>
        <p:nvSpPr>
          <p:cNvPr id="296" name="Google Shape;296;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7" name="Google Shape;297;p41"/>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inspect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2"/>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hy am i not getting an alloc?</a:t>
            </a:r>
            <a:endParaRPr/>
          </a:p>
        </p:txBody>
      </p:sp>
      <p:sp>
        <p:nvSpPr>
          <p:cNvPr id="303" name="Google Shape;303;p42"/>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here could be many reasons shown:</a:t>
            </a:r>
            <a:endParaRPr/>
          </a:p>
          <a:p>
            <a:pPr indent="-342900" lvl="0" marL="457200" rtl="0" algn="l">
              <a:spcBef>
                <a:spcPts val="1600"/>
              </a:spcBef>
              <a:spcAft>
                <a:spcPts val="0"/>
              </a:spcAft>
              <a:buSzPts val="1800"/>
              <a:buChar char="●"/>
            </a:pPr>
            <a:r>
              <a:rPr b="1" lang="en"/>
              <a:t>Priority</a:t>
            </a:r>
            <a:br>
              <a:rPr lang="en"/>
            </a:br>
            <a:r>
              <a:rPr lang="en"/>
              <a:t>There are jobs waiting to be scheduled ahead of you in the queue. Ada's scheduling is FCFS.</a:t>
            </a:r>
            <a:br>
              <a:rPr lang="en"/>
            </a:br>
            <a:endParaRPr/>
          </a:p>
          <a:p>
            <a:pPr indent="-342900" lvl="0" marL="457200" rtl="0" algn="l">
              <a:spcBef>
                <a:spcPts val="0"/>
              </a:spcBef>
              <a:spcAft>
                <a:spcPts val="0"/>
              </a:spcAft>
              <a:buSzPts val="1800"/>
              <a:buChar char="●"/>
            </a:pPr>
            <a:r>
              <a:rPr b="1" lang="en"/>
              <a:t>Resources</a:t>
            </a:r>
            <a:br>
              <a:rPr lang="en"/>
            </a:br>
            <a:r>
              <a:rPr lang="en"/>
              <a:t>There are not enough resources to allocate to you.</a:t>
            </a:r>
            <a:br>
              <a:rPr lang="en"/>
            </a:b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304" name="Google Shape;304;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43"/>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why am i not getting an alloc?</a:t>
            </a:r>
            <a:endParaRPr/>
          </a:p>
          <a:p>
            <a:pPr indent="0" lvl="0" marL="0" rtl="0" algn="l">
              <a:spcBef>
                <a:spcPts val="0"/>
              </a:spcBef>
              <a:spcAft>
                <a:spcPts val="0"/>
              </a:spcAft>
              <a:buNone/>
            </a:pPr>
            <a:r>
              <a:t/>
            </a:r>
            <a:endParaRPr/>
          </a:p>
        </p:txBody>
      </p:sp>
      <p:sp>
        <p:nvSpPr>
          <p:cNvPr id="310" name="Google Shape;310;p43"/>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 sz="1700"/>
              <a:t>AssocGrpGres</a:t>
            </a:r>
            <a:br>
              <a:rPr lang="en" sz="1700"/>
            </a:br>
            <a:r>
              <a:rPr lang="en" sz="1700"/>
              <a:t>Your group (cvit, ccnsb, research etc) is already using the max possible GPUs allocated to it. At max 60 GPUs can be used by all users belonging to the cvit user-group. Use `sinfo.x` command to check this.</a:t>
            </a:r>
            <a:br>
              <a:rPr lang="en" sz="1700"/>
            </a:br>
            <a:endParaRPr sz="1700"/>
          </a:p>
          <a:p>
            <a:pPr indent="-336550" lvl="0" marL="457200" rtl="0" algn="l">
              <a:spcBef>
                <a:spcPts val="0"/>
              </a:spcBef>
              <a:spcAft>
                <a:spcPts val="0"/>
              </a:spcAft>
              <a:buSzPts val="1700"/>
              <a:buChar char="●"/>
            </a:pPr>
            <a:r>
              <a:rPr b="1" lang="en" sz="1700"/>
              <a:t>AssocGrpCpuLimit | AssocGrpMemLimit</a:t>
            </a:r>
            <a:r>
              <a:rPr lang="en" sz="1700"/>
              <a:t>: </a:t>
            </a:r>
            <a:br>
              <a:rPr lang="en" sz="1700"/>
            </a:br>
            <a:r>
              <a:rPr lang="en" sz="1700"/>
              <a:t>Same as above, except for CPU or Memory.</a:t>
            </a:r>
            <a:br>
              <a:rPr lang="en" sz="1700"/>
            </a:br>
            <a:endParaRPr sz="1700"/>
          </a:p>
          <a:p>
            <a:pPr indent="-336550" lvl="0" marL="457200" rtl="0" algn="l">
              <a:spcBef>
                <a:spcPts val="0"/>
              </a:spcBef>
              <a:spcAft>
                <a:spcPts val="0"/>
              </a:spcAft>
              <a:buSzPts val="1700"/>
              <a:buChar char="●"/>
            </a:pPr>
            <a:r>
              <a:rPr b="1" lang="en" sz="1700"/>
              <a:t>AssocGrpGresMins</a:t>
            </a:r>
            <a:r>
              <a:rPr lang="en" sz="1700"/>
              <a:t> </a:t>
            </a:r>
            <a:br>
              <a:rPr lang="en" sz="1700"/>
            </a:br>
            <a:r>
              <a:rPr lang="en" sz="1700"/>
              <a:t>You have exhausted the </a:t>
            </a:r>
            <a:r>
              <a:rPr i="1" lang="en" sz="1700"/>
              <a:t>GPUMins</a:t>
            </a:r>
            <a:r>
              <a:rPr lang="en" sz="1700"/>
              <a:t> for the month. If you want it increased, contact cvit-admins.</a:t>
            </a:r>
            <a:endParaRPr sz="1700"/>
          </a:p>
        </p:txBody>
      </p:sp>
      <p:sp>
        <p:nvSpPr>
          <p:cNvPr id="311" name="Google Shape;311;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44"/>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will I get an allocation?</a:t>
            </a:r>
            <a:endParaRPr/>
          </a:p>
        </p:txBody>
      </p:sp>
      <p:sp>
        <p:nvSpPr>
          <p:cNvPr id="317" name="Google Shape;317;p44"/>
          <p:cNvSpPr txBox="1"/>
          <p:nvPr>
            <p:ph idx="1" type="body"/>
          </p:nvPr>
        </p:nvSpPr>
        <p:spPr>
          <a:xfrm>
            <a:off x="66535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scontrol show job &lt;JobID&gt; | grep -o StartTime=[^\ ]*</a:t>
            </a:r>
            <a:endParaRPr/>
          </a:p>
        </p:txBody>
      </p:sp>
      <p:sp>
        <p:nvSpPr>
          <p:cNvPr id="318" name="Google Shape;318;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45"/>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 run headless.</a:t>
            </a:r>
            <a:endParaRPr/>
          </a:p>
          <a:p>
            <a:pPr indent="0" lvl="0" marL="0" rtl="0" algn="l">
              <a:spcBef>
                <a:spcPts val="1600"/>
              </a:spcBef>
              <a:spcAft>
                <a:spcPts val="0"/>
              </a:spcAft>
              <a:buNone/>
            </a:pPr>
            <a:r>
              <a:rPr lang="en"/>
              <a:t>scripts:</a:t>
            </a:r>
            <a:br>
              <a:rPr lang="en"/>
            </a:br>
            <a:r>
              <a:rPr lang="en"/>
              <a:t>    - setup to save stdout/stderr -&gt; experiments are logged. </a:t>
            </a:r>
            <a:br>
              <a:rPr lang="en"/>
            </a:br>
            <a:r>
              <a:rPr lang="en"/>
              <a:t>    - commands are saved and documented.</a:t>
            </a:r>
            <a:endParaRPr/>
          </a:p>
          <a:p>
            <a:pPr indent="0" lvl="0" marL="0" rtl="0" algn="l">
              <a:spcBef>
                <a:spcPts val="1600"/>
              </a:spcBef>
              <a:spcAft>
                <a:spcPts val="0"/>
              </a:spcAft>
              <a:buNone/>
            </a:pPr>
            <a:r>
              <a:rPr lang="en"/>
              <a:t>mail notifications when complete.</a:t>
            </a:r>
            <a:endParaRPr/>
          </a:p>
          <a:p>
            <a:pPr indent="0" lvl="0" marL="0" rtl="0" algn="l">
              <a:spcBef>
                <a:spcPts val="1600"/>
              </a:spcBef>
              <a:spcAft>
                <a:spcPts val="1600"/>
              </a:spcAft>
              <a:buNone/>
            </a:pPr>
            <a:r>
              <a:rPr b="1" lang="en"/>
              <a:t>sbatch is how you can and should run distributed jobs.</a:t>
            </a:r>
            <a:endParaRPr b="1"/>
          </a:p>
        </p:txBody>
      </p:sp>
      <p:sp>
        <p:nvSpPr>
          <p:cNvPr id="324" name="Google Shape;324;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5" name="Google Shape;325;p45"/>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sbatch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
        <p:nvSpPr>
          <p:cNvPr id="94" name="Google Shape;94;p19"/>
          <p:cNvSpPr txBox="1"/>
          <p:nvPr>
            <p:ph type="title"/>
          </p:nvPr>
        </p:nvSpPr>
        <p:spPr>
          <a:xfrm>
            <a:off x="656550" y="405950"/>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model_</a:t>
            </a:r>
            <a:endParaRPr/>
          </a:p>
        </p:txBody>
      </p:sp>
      <p:sp>
        <p:nvSpPr>
          <p:cNvPr id="95" name="Google Shape;95;p19"/>
          <p:cNvSpPr/>
          <p:nvPr/>
        </p:nvSpPr>
        <p:spPr>
          <a:xfrm>
            <a:off x="3098250" y="1951000"/>
            <a:ext cx="1146300" cy="636900"/>
          </a:xfrm>
          <a:prstGeom prst="rect">
            <a:avLst/>
          </a:prstGeom>
          <a:solidFill>
            <a:srgbClr val="D9D2E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Varela Round"/>
                <a:ea typeface="Varela Round"/>
                <a:cs typeface="Varela Round"/>
                <a:sym typeface="Varela Round"/>
              </a:rPr>
              <a:t>ada</a:t>
            </a:r>
            <a:endParaRPr>
              <a:latin typeface="Varela Round"/>
              <a:ea typeface="Varela Round"/>
              <a:cs typeface="Varela Round"/>
              <a:sym typeface="Varela Round"/>
            </a:endParaRPr>
          </a:p>
          <a:p>
            <a:pPr indent="0" lvl="0" marL="0" rtl="0" algn="ctr">
              <a:spcBef>
                <a:spcPts val="0"/>
              </a:spcBef>
              <a:spcAft>
                <a:spcPts val="0"/>
              </a:spcAft>
              <a:buNone/>
            </a:pPr>
            <a:r>
              <a:rPr lang="en" sz="1300">
                <a:latin typeface="Varela Round"/>
                <a:ea typeface="Varela Round"/>
                <a:cs typeface="Varela Round"/>
                <a:sym typeface="Varela Round"/>
              </a:rPr>
              <a:t>(head-node)</a:t>
            </a:r>
            <a:endParaRPr sz="1300">
              <a:latin typeface="Varela Round"/>
              <a:ea typeface="Varela Round"/>
              <a:cs typeface="Varela Round"/>
              <a:sym typeface="Varela Round"/>
            </a:endParaRPr>
          </a:p>
        </p:txBody>
      </p:sp>
      <p:sp>
        <p:nvSpPr>
          <p:cNvPr id="96" name="Google Shape;96;p19"/>
          <p:cNvSpPr/>
          <p:nvPr/>
        </p:nvSpPr>
        <p:spPr>
          <a:xfrm>
            <a:off x="1235885" y="1929858"/>
            <a:ext cx="859778" cy="734238"/>
          </a:xfrm>
          <a:custGeom>
            <a:rect b="b" l="l" r="r" t="t"/>
            <a:pathLst>
              <a:path extrusionOk="0" h="18251" w="19297">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 name="Google Shape;97;p19"/>
          <p:cNvPicPr preferRelativeResize="0"/>
          <p:nvPr/>
        </p:nvPicPr>
        <p:blipFill>
          <a:blip r:embed="rId3">
            <a:alphaModFix/>
          </a:blip>
          <a:stretch>
            <a:fillRect/>
          </a:stretch>
        </p:blipFill>
        <p:spPr>
          <a:xfrm>
            <a:off x="3107052" y="2631750"/>
            <a:ext cx="1128700" cy="317399"/>
          </a:xfrm>
          <a:prstGeom prst="rect">
            <a:avLst/>
          </a:prstGeom>
          <a:noFill/>
          <a:ln>
            <a:noFill/>
          </a:ln>
        </p:spPr>
      </p:pic>
      <p:pic>
        <p:nvPicPr>
          <p:cNvPr id="98" name="Google Shape;98;p19"/>
          <p:cNvPicPr preferRelativeResize="0"/>
          <p:nvPr/>
        </p:nvPicPr>
        <p:blipFill>
          <a:blip r:embed="rId4">
            <a:alphaModFix/>
          </a:blip>
          <a:stretch>
            <a:fillRect/>
          </a:stretch>
        </p:blipFill>
        <p:spPr>
          <a:xfrm>
            <a:off x="5387500" y="4174576"/>
            <a:ext cx="701100" cy="249866"/>
          </a:xfrm>
          <a:prstGeom prst="rect">
            <a:avLst/>
          </a:prstGeom>
          <a:noFill/>
          <a:ln>
            <a:noFill/>
          </a:ln>
        </p:spPr>
      </p:pic>
      <p:grpSp>
        <p:nvGrpSpPr>
          <p:cNvPr id="99" name="Google Shape;99;p19"/>
          <p:cNvGrpSpPr/>
          <p:nvPr/>
        </p:nvGrpSpPr>
        <p:grpSpPr>
          <a:xfrm>
            <a:off x="1634050" y="1370675"/>
            <a:ext cx="2127900" cy="536482"/>
            <a:chOff x="1634050" y="1370675"/>
            <a:chExt cx="2127900" cy="536482"/>
          </a:xfrm>
        </p:grpSpPr>
        <p:sp>
          <p:nvSpPr>
            <p:cNvPr id="100" name="Google Shape;100;p19"/>
            <p:cNvSpPr/>
            <p:nvPr/>
          </p:nvSpPr>
          <p:spPr>
            <a:xfrm>
              <a:off x="1742013" y="1645007"/>
              <a:ext cx="1500375" cy="262150"/>
            </a:xfrm>
            <a:custGeom>
              <a:rect b="b" l="l" r="r" t="t"/>
              <a:pathLst>
                <a:path extrusionOk="0" h="10486" w="60015">
                  <a:moveTo>
                    <a:pt x="284" y="10486"/>
                  </a:moveTo>
                  <a:cubicBezTo>
                    <a:pt x="-1339" y="6427"/>
                    <a:pt x="4800" y="1385"/>
                    <a:pt x="9133" y="807"/>
                  </a:cubicBezTo>
                  <a:cubicBezTo>
                    <a:pt x="26152" y="-1462"/>
                    <a:pt x="44658" y="1148"/>
                    <a:pt x="60015" y="8827"/>
                  </a:cubicBezTo>
                </a:path>
              </a:pathLst>
            </a:custGeom>
            <a:noFill/>
            <a:ln cap="flat" cmpd="sng" w="19050">
              <a:solidFill>
                <a:schemeClr val="dk2"/>
              </a:solidFill>
              <a:prstDash val="solid"/>
              <a:round/>
              <a:headEnd len="med" w="med" type="none"/>
              <a:tailEnd len="med" w="med" type="stealth"/>
            </a:ln>
          </p:spPr>
        </p:sp>
        <p:sp>
          <p:nvSpPr>
            <p:cNvPr id="101" name="Google Shape;101;p19"/>
            <p:cNvSpPr txBox="1"/>
            <p:nvPr/>
          </p:nvSpPr>
          <p:spPr>
            <a:xfrm>
              <a:off x="1634050" y="1370675"/>
              <a:ext cx="2127900" cy="2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Varela Round"/>
                  <a:ea typeface="Varela Round"/>
                  <a:cs typeface="Varela Round"/>
                  <a:sym typeface="Varela Round"/>
                </a:rPr>
                <a:t>ssh/</a:t>
              </a:r>
              <a:r>
                <a:rPr lang="en" sz="1200">
                  <a:latin typeface="Varela Round"/>
                  <a:ea typeface="Varela Round"/>
                  <a:cs typeface="Varela Round"/>
                  <a:sym typeface="Varela Round"/>
                </a:rPr>
                <a:t>m</a:t>
              </a:r>
              <a:r>
                <a:rPr lang="en" sz="1200">
                  <a:latin typeface="Varela Round"/>
                  <a:ea typeface="Varela Round"/>
                  <a:cs typeface="Varela Round"/>
                  <a:sym typeface="Varela Round"/>
                </a:rPr>
                <a:t>osh </a:t>
              </a:r>
              <a:r>
                <a:rPr lang="en" sz="1200">
                  <a:latin typeface="Varela Round"/>
                  <a:ea typeface="Varela Round"/>
                  <a:cs typeface="Varela Round"/>
                  <a:sym typeface="Varela Round"/>
                </a:rPr>
                <a:t>username@ada</a:t>
              </a:r>
              <a:endParaRPr sz="1200">
                <a:latin typeface="Varela Round"/>
                <a:ea typeface="Varela Round"/>
                <a:cs typeface="Varela Round"/>
                <a:sym typeface="Varela Round"/>
              </a:endParaRPr>
            </a:p>
          </p:txBody>
        </p:sp>
      </p:grpSp>
      <p:grpSp>
        <p:nvGrpSpPr>
          <p:cNvPr id="102" name="Google Shape;102;p19"/>
          <p:cNvGrpSpPr/>
          <p:nvPr/>
        </p:nvGrpSpPr>
        <p:grpSpPr>
          <a:xfrm>
            <a:off x="1597025" y="2729825"/>
            <a:ext cx="3781575" cy="1558850"/>
            <a:chOff x="1597025" y="2729825"/>
            <a:chExt cx="3781575" cy="1558850"/>
          </a:xfrm>
        </p:grpSpPr>
        <p:sp>
          <p:nvSpPr>
            <p:cNvPr id="103" name="Google Shape;103;p19"/>
            <p:cNvSpPr/>
            <p:nvPr/>
          </p:nvSpPr>
          <p:spPr>
            <a:xfrm>
              <a:off x="1597025" y="2729825"/>
              <a:ext cx="3781575" cy="1558850"/>
            </a:xfrm>
            <a:custGeom>
              <a:rect b="b" l="l" r="r" t="t"/>
              <a:pathLst>
                <a:path extrusionOk="0" h="62354" w="151263">
                  <a:moveTo>
                    <a:pt x="151263" y="53095"/>
                  </a:moveTo>
                  <a:cubicBezTo>
                    <a:pt x="138993" y="64135"/>
                    <a:pt x="119100" y="62220"/>
                    <a:pt x="102594" y="62220"/>
                  </a:cubicBezTo>
                  <a:cubicBezTo>
                    <a:pt x="75759" y="62220"/>
                    <a:pt x="47017" y="58416"/>
                    <a:pt x="24059" y="44522"/>
                  </a:cubicBezTo>
                  <a:cubicBezTo>
                    <a:pt x="9627" y="35788"/>
                    <a:pt x="0" y="16869"/>
                    <a:pt x="0" y="0"/>
                  </a:cubicBezTo>
                </a:path>
              </a:pathLst>
            </a:custGeom>
            <a:noFill/>
            <a:ln cap="flat" cmpd="sng" w="19050">
              <a:solidFill>
                <a:schemeClr val="dk2"/>
              </a:solidFill>
              <a:prstDash val="solid"/>
              <a:round/>
              <a:headEnd len="med" w="med" type="none"/>
              <a:tailEnd len="med" w="med" type="stealth"/>
            </a:ln>
          </p:spPr>
        </p:sp>
        <p:sp>
          <p:nvSpPr>
            <p:cNvPr id="104" name="Google Shape;104;p19"/>
            <p:cNvSpPr txBox="1"/>
            <p:nvPr/>
          </p:nvSpPr>
          <p:spPr>
            <a:xfrm rot="638700">
              <a:off x="2676683" y="3811413"/>
              <a:ext cx="1333346" cy="20605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Varela Round"/>
                  <a:ea typeface="Varela Round"/>
                  <a:cs typeface="Varela Round"/>
                  <a:sym typeface="Varela Round"/>
                </a:rPr>
                <a:t>ssh -L or ssh -R</a:t>
              </a:r>
              <a:endParaRPr sz="1200">
                <a:latin typeface="Varela Round"/>
                <a:ea typeface="Varela Round"/>
                <a:cs typeface="Varela Round"/>
                <a:sym typeface="Varela Round"/>
              </a:endParaRPr>
            </a:p>
          </p:txBody>
        </p:sp>
      </p:grpSp>
      <p:grpSp>
        <p:nvGrpSpPr>
          <p:cNvPr id="105" name="Google Shape;105;p19"/>
          <p:cNvGrpSpPr/>
          <p:nvPr/>
        </p:nvGrpSpPr>
        <p:grpSpPr>
          <a:xfrm>
            <a:off x="3816200" y="2875000"/>
            <a:ext cx="1520925" cy="1106150"/>
            <a:chOff x="3816200" y="2875000"/>
            <a:chExt cx="1520925" cy="1106150"/>
          </a:xfrm>
        </p:grpSpPr>
        <p:sp>
          <p:nvSpPr>
            <p:cNvPr id="106" name="Google Shape;106;p19"/>
            <p:cNvSpPr/>
            <p:nvPr/>
          </p:nvSpPr>
          <p:spPr>
            <a:xfrm>
              <a:off x="3816200" y="2875000"/>
              <a:ext cx="1520925" cy="1106150"/>
            </a:xfrm>
            <a:custGeom>
              <a:rect b="b" l="l" r="r" t="t"/>
              <a:pathLst>
                <a:path extrusionOk="0" h="44246" w="60837">
                  <a:moveTo>
                    <a:pt x="0" y="0"/>
                  </a:moveTo>
                  <a:cubicBezTo>
                    <a:pt x="8803" y="23479"/>
                    <a:pt x="35762" y="44246"/>
                    <a:pt x="60837" y="44246"/>
                  </a:cubicBezTo>
                </a:path>
              </a:pathLst>
            </a:custGeom>
            <a:noFill/>
            <a:ln cap="flat" cmpd="sng" w="19050">
              <a:solidFill>
                <a:schemeClr val="dk2"/>
              </a:solidFill>
              <a:prstDash val="solid"/>
              <a:round/>
              <a:headEnd len="med" w="med" type="none"/>
              <a:tailEnd len="med" w="med" type="stealth"/>
            </a:ln>
          </p:spPr>
        </p:sp>
        <p:sp>
          <p:nvSpPr>
            <p:cNvPr id="107" name="Google Shape;107;p19"/>
            <p:cNvSpPr txBox="1"/>
            <p:nvPr/>
          </p:nvSpPr>
          <p:spPr>
            <a:xfrm rot="1785384">
              <a:off x="4206735" y="3223805"/>
              <a:ext cx="739855" cy="536016"/>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Varela Round"/>
                  <a:ea typeface="Varela Round"/>
                  <a:cs typeface="Varela Round"/>
                  <a:sym typeface="Varela Round"/>
                </a:rPr>
                <a:t>srun/</a:t>
              </a:r>
              <a:endParaRPr sz="1200">
                <a:latin typeface="Varela Round"/>
                <a:ea typeface="Varela Round"/>
                <a:cs typeface="Varela Round"/>
                <a:sym typeface="Varela Round"/>
              </a:endParaRPr>
            </a:p>
            <a:p>
              <a:pPr indent="0" lvl="0" marL="0" rtl="0" algn="l">
                <a:spcBef>
                  <a:spcPts val="0"/>
                </a:spcBef>
                <a:spcAft>
                  <a:spcPts val="0"/>
                </a:spcAft>
                <a:buNone/>
              </a:pPr>
              <a:r>
                <a:rPr lang="en" sz="1200">
                  <a:latin typeface="Varela Round"/>
                  <a:ea typeface="Varela Round"/>
                  <a:cs typeface="Varela Round"/>
                  <a:sym typeface="Varela Round"/>
                </a:rPr>
                <a:t>sbatch</a:t>
              </a:r>
              <a:endParaRPr sz="1200">
                <a:latin typeface="Varela Round"/>
                <a:ea typeface="Varela Round"/>
                <a:cs typeface="Varela Round"/>
                <a:sym typeface="Varela Round"/>
              </a:endParaRPr>
            </a:p>
          </p:txBody>
        </p:sp>
      </p:grpSp>
      <p:sp>
        <p:nvSpPr>
          <p:cNvPr id="108" name="Google Shape;108;p19"/>
          <p:cNvSpPr/>
          <p:nvPr/>
        </p:nvSpPr>
        <p:spPr>
          <a:xfrm>
            <a:off x="7257075" y="3602700"/>
            <a:ext cx="276325" cy="393583"/>
          </a:xfrm>
          <a:custGeom>
            <a:rect b="b" l="l" r="r" t="t"/>
            <a:pathLst>
              <a:path extrusionOk="0" h="13816" w="11053">
                <a:moveTo>
                  <a:pt x="0" y="0"/>
                </a:moveTo>
                <a:lnTo>
                  <a:pt x="11053" y="0"/>
                </a:lnTo>
                <a:lnTo>
                  <a:pt x="11053" y="13816"/>
                </a:lnTo>
                <a:lnTo>
                  <a:pt x="0" y="13816"/>
                </a:lnTo>
              </a:path>
            </a:pathLst>
          </a:custGeom>
          <a:noFill/>
          <a:ln cap="flat" cmpd="sng" w="9525">
            <a:solidFill>
              <a:schemeClr val="dk2"/>
            </a:solidFill>
            <a:prstDash val="solid"/>
            <a:round/>
            <a:headEnd len="med" w="med" type="none"/>
            <a:tailEnd len="med" w="med" type="none"/>
          </a:ln>
        </p:spPr>
      </p:sp>
      <p:sp>
        <p:nvSpPr>
          <p:cNvPr id="109" name="Google Shape;109;p19"/>
          <p:cNvSpPr txBox="1"/>
          <p:nvPr/>
        </p:nvSpPr>
        <p:spPr>
          <a:xfrm>
            <a:off x="7549175" y="3579875"/>
            <a:ext cx="1457100" cy="24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Varela Round"/>
                <a:ea typeface="Varela Round"/>
                <a:cs typeface="Varela Round"/>
                <a:sym typeface="Varela Round"/>
              </a:rPr>
              <a:t>short partition</a:t>
            </a:r>
            <a:endParaRPr>
              <a:latin typeface="Varela Round"/>
              <a:ea typeface="Varela Round"/>
              <a:cs typeface="Varela Round"/>
              <a:sym typeface="Varela Round"/>
            </a:endParaRPr>
          </a:p>
        </p:txBody>
      </p:sp>
      <p:sp>
        <p:nvSpPr>
          <p:cNvPr id="110" name="Google Shape;110;p19"/>
          <p:cNvSpPr/>
          <p:nvPr/>
        </p:nvSpPr>
        <p:spPr>
          <a:xfrm>
            <a:off x="7272850" y="1448463"/>
            <a:ext cx="276325" cy="1697019"/>
          </a:xfrm>
          <a:custGeom>
            <a:rect b="b" l="l" r="r" t="t"/>
            <a:pathLst>
              <a:path extrusionOk="0" h="13816" w="11053">
                <a:moveTo>
                  <a:pt x="0" y="0"/>
                </a:moveTo>
                <a:lnTo>
                  <a:pt x="11053" y="0"/>
                </a:lnTo>
                <a:lnTo>
                  <a:pt x="11053" y="13816"/>
                </a:lnTo>
                <a:lnTo>
                  <a:pt x="0" y="13816"/>
                </a:lnTo>
              </a:path>
            </a:pathLst>
          </a:custGeom>
          <a:noFill/>
          <a:ln cap="flat" cmpd="sng" w="9525">
            <a:solidFill>
              <a:schemeClr val="dk2"/>
            </a:solidFill>
            <a:prstDash val="solid"/>
            <a:round/>
            <a:headEnd len="med" w="med" type="none"/>
            <a:tailEnd len="med" w="med" type="none"/>
          </a:ln>
        </p:spPr>
      </p:sp>
      <p:sp>
        <p:nvSpPr>
          <p:cNvPr id="111" name="Google Shape;111;p19"/>
          <p:cNvSpPr txBox="1"/>
          <p:nvPr/>
        </p:nvSpPr>
        <p:spPr>
          <a:xfrm>
            <a:off x="7574375" y="2172025"/>
            <a:ext cx="1406700" cy="24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Varela Round"/>
                <a:ea typeface="Varela Round"/>
                <a:cs typeface="Varela Round"/>
                <a:sym typeface="Varela Round"/>
              </a:rPr>
              <a:t>long</a:t>
            </a:r>
            <a:r>
              <a:rPr lang="en">
                <a:latin typeface="Varela Round"/>
                <a:ea typeface="Varela Round"/>
                <a:cs typeface="Varela Round"/>
                <a:sym typeface="Varela Round"/>
              </a:rPr>
              <a:t> partition</a:t>
            </a:r>
            <a:endParaRPr>
              <a:latin typeface="Varela Round"/>
              <a:ea typeface="Varela Round"/>
              <a:cs typeface="Varela Round"/>
              <a:sym typeface="Varela Round"/>
            </a:endParaRPr>
          </a:p>
        </p:txBody>
      </p:sp>
      <p:grpSp>
        <p:nvGrpSpPr>
          <p:cNvPr id="112" name="Google Shape;112;p19"/>
          <p:cNvGrpSpPr/>
          <p:nvPr/>
        </p:nvGrpSpPr>
        <p:grpSpPr>
          <a:xfrm>
            <a:off x="5387538" y="1261325"/>
            <a:ext cx="701113" cy="2856850"/>
            <a:chOff x="5326563" y="819350"/>
            <a:chExt cx="701113" cy="2856850"/>
          </a:xfrm>
        </p:grpSpPr>
        <p:sp>
          <p:nvSpPr>
            <p:cNvPr id="113" name="Google Shape;113;p19"/>
            <p:cNvSpPr/>
            <p:nvPr/>
          </p:nvSpPr>
          <p:spPr>
            <a:xfrm>
              <a:off x="5326575" y="2980200"/>
              <a:ext cx="701100" cy="348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gnode41</a:t>
              </a:r>
              <a:endParaRPr sz="900">
                <a:latin typeface="Varela Round"/>
                <a:ea typeface="Varela Round"/>
                <a:cs typeface="Varela Round"/>
                <a:sym typeface="Varela Round"/>
              </a:endParaRPr>
            </a:p>
          </p:txBody>
        </p:sp>
        <p:sp>
          <p:nvSpPr>
            <p:cNvPr id="114" name="Google Shape;114;p19"/>
            <p:cNvSpPr/>
            <p:nvPr/>
          </p:nvSpPr>
          <p:spPr>
            <a:xfrm>
              <a:off x="5326575" y="3328200"/>
              <a:ext cx="701100" cy="3480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gnode42</a:t>
              </a:r>
              <a:endParaRPr sz="900">
                <a:latin typeface="Varela Round"/>
                <a:ea typeface="Varela Round"/>
                <a:cs typeface="Varela Round"/>
                <a:sym typeface="Varela Round"/>
              </a:endParaRPr>
            </a:p>
          </p:txBody>
        </p:sp>
        <p:sp>
          <p:nvSpPr>
            <p:cNvPr id="115" name="Google Shape;115;p19"/>
            <p:cNvSpPr/>
            <p:nvPr/>
          </p:nvSpPr>
          <p:spPr>
            <a:xfrm>
              <a:off x="5326563" y="819350"/>
              <a:ext cx="701100" cy="348000"/>
            </a:xfrm>
            <a:prstGeom prst="rect">
              <a:avLst/>
            </a:prstGeom>
            <a:solidFill>
              <a:srgbClr val="A4C2F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gnode01</a:t>
              </a:r>
              <a:endParaRPr sz="900">
                <a:latin typeface="Varela Round"/>
                <a:ea typeface="Varela Round"/>
                <a:cs typeface="Varela Round"/>
                <a:sym typeface="Varela Round"/>
              </a:endParaRPr>
            </a:p>
          </p:txBody>
        </p:sp>
        <p:sp>
          <p:nvSpPr>
            <p:cNvPr id="116" name="Google Shape;116;p19"/>
            <p:cNvSpPr/>
            <p:nvPr/>
          </p:nvSpPr>
          <p:spPr>
            <a:xfrm>
              <a:off x="5326575" y="1441625"/>
              <a:ext cx="701100" cy="348000"/>
            </a:xfrm>
            <a:prstGeom prst="rect">
              <a:avLst/>
            </a:prstGeom>
            <a:solidFill>
              <a:srgbClr val="A4C2F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gnode40</a:t>
              </a:r>
              <a:endParaRPr sz="900">
                <a:latin typeface="Varela Round"/>
                <a:ea typeface="Varela Round"/>
                <a:cs typeface="Varela Round"/>
                <a:sym typeface="Varela Round"/>
              </a:endParaRPr>
            </a:p>
          </p:txBody>
        </p:sp>
      </p:grpSp>
      <p:grpSp>
        <p:nvGrpSpPr>
          <p:cNvPr id="117" name="Google Shape;117;p19"/>
          <p:cNvGrpSpPr/>
          <p:nvPr/>
        </p:nvGrpSpPr>
        <p:grpSpPr>
          <a:xfrm>
            <a:off x="5387538" y="2349763"/>
            <a:ext cx="701113" cy="970325"/>
            <a:chOff x="5313750" y="-828625"/>
            <a:chExt cx="701113" cy="970325"/>
          </a:xfrm>
        </p:grpSpPr>
        <p:sp>
          <p:nvSpPr>
            <p:cNvPr id="118" name="Google Shape;118;p19"/>
            <p:cNvSpPr/>
            <p:nvPr/>
          </p:nvSpPr>
          <p:spPr>
            <a:xfrm>
              <a:off x="5313750" y="-828625"/>
              <a:ext cx="701100" cy="348000"/>
            </a:xfrm>
            <a:prstGeom prst="rect">
              <a:avLst/>
            </a:prstGeom>
            <a:solidFill>
              <a:srgbClr val="FFE5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gnode43</a:t>
              </a:r>
              <a:endParaRPr sz="900">
                <a:latin typeface="Varela Round"/>
                <a:ea typeface="Varela Round"/>
                <a:cs typeface="Varela Round"/>
                <a:sym typeface="Varela Round"/>
              </a:endParaRPr>
            </a:p>
          </p:txBody>
        </p:sp>
        <p:sp>
          <p:nvSpPr>
            <p:cNvPr id="119" name="Google Shape;119;p19"/>
            <p:cNvSpPr/>
            <p:nvPr/>
          </p:nvSpPr>
          <p:spPr>
            <a:xfrm>
              <a:off x="5313763" y="-206300"/>
              <a:ext cx="701100" cy="348000"/>
            </a:xfrm>
            <a:prstGeom prst="rect">
              <a:avLst/>
            </a:prstGeom>
            <a:solidFill>
              <a:srgbClr val="FFE5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gnode62</a:t>
              </a:r>
              <a:endParaRPr sz="900">
                <a:latin typeface="Varela Round"/>
                <a:ea typeface="Varela Round"/>
                <a:cs typeface="Varela Round"/>
                <a:sym typeface="Varela Round"/>
              </a:endParaRPr>
            </a:p>
          </p:txBody>
        </p:sp>
      </p:grpSp>
      <p:sp>
        <p:nvSpPr>
          <p:cNvPr id="120" name="Google Shape;120;p19"/>
          <p:cNvSpPr/>
          <p:nvPr/>
        </p:nvSpPr>
        <p:spPr>
          <a:xfrm>
            <a:off x="5721550" y="164932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a:off x="5721550" y="172637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5721550" y="180342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p:nvPr/>
        </p:nvSpPr>
        <p:spPr>
          <a:xfrm>
            <a:off x="5721550" y="274062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p:nvPr/>
        </p:nvSpPr>
        <p:spPr>
          <a:xfrm>
            <a:off x="5721550" y="281767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5721550" y="2894725"/>
            <a:ext cx="33000" cy="34500"/>
          </a:xfrm>
          <a:prstGeom prst="flowChartConnector">
            <a:avLst/>
          </a:pr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 name="Google Shape;126;p19"/>
          <p:cNvCxnSpPr/>
          <p:nvPr/>
        </p:nvCxnSpPr>
        <p:spPr>
          <a:xfrm>
            <a:off x="6261375" y="1279500"/>
            <a:ext cx="0" cy="91530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19"/>
          <p:cNvSpPr txBox="1"/>
          <p:nvPr/>
        </p:nvSpPr>
        <p:spPr>
          <a:xfrm>
            <a:off x="6387825" y="2573125"/>
            <a:ext cx="742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Lato"/>
                <a:ea typeface="Lato"/>
                <a:cs typeface="Lato"/>
                <a:sym typeface="Lato"/>
              </a:rPr>
              <a:t>4 x 2080 Ti</a:t>
            </a:r>
            <a:endParaRPr sz="900">
              <a:latin typeface="Lato"/>
              <a:ea typeface="Lato"/>
              <a:cs typeface="Lato"/>
              <a:sym typeface="Lato"/>
            </a:endParaRPr>
          </a:p>
          <a:p>
            <a:pPr indent="0" lvl="0" marL="0" rtl="0" algn="l">
              <a:spcBef>
                <a:spcPts val="0"/>
              </a:spcBef>
              <a:spcAft>
                <a:spcPts val="0"/>
              </a:spcAft>
              <a:buNone/>
            </a:pPr>
            <a:r>
              <a:rPr lang="en" sz="900">
                <a:latin typeface="Lato"/>
                <a:ea typeface="Lato"/>
                <a:cs typeface="Lato"/>
                <a:sym typeface="Lato"/>
              </a:rPr>
              <a:t>(per node)</a:t>
            </a:r>
            <a:endParaRPr sz="900">
              <a:latin typeface="Lato"/>
              <a:ea typeface="Lato"/>
              <a:cs typeface="Lato"/>
              <a:sym typeface="Lato"/>
            </a:endParaRPr>
          </a:p>
        </p:txBody>
      </p:sp>
      <p:cxnSp>
        <p:nvCxnSpPr>
          <p:cNvPr id="128" name="Google Shape;128;p19"/>
          <p:cNvCxnSpPr/>
          <p:nvPr/>
        </p:nvCxnSpPr>
        <p:spPr>
          <a:xfrm>
            <a:off x="6261375" y="2377288"/>
            <a:ext cx="0" cy="915300"/>
          </a:xfrm>
          <a:prstGeom prst="straightConnector1">
            <a:avLst/>
          </a:prstGeom>
          <a:noFill/>
          <a:ln cap="flat" cmpd="sng" w="9525">
            <a:solidFill>
              <a:schemeClr val="dk2"/>
            </a:solidFill>
            <a:prstDash val="solid"/>
            <a:round/>
            <a:headEnd len="med" w="med" type="none"/>
            <a:tailEnd len="med" w="med" type="none"/>
          </a:ln>
        </p:spPr>
      </p:cxnSp>
      <p:sp>
        <p:nvSpPr>
          <p:cNvPr id="129" name="Google Shape;129;p19"/>
          <p:cNvSpPr txBox="1"/>
          <p:nvPr/>
        </p:nvSpPr>
        <p:spPr>
          <a:xfrm>
            <a:off x="6387825" y="1540350"/>
            <a:ext cx="742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Lato"/>
                <a:ea typeface="Lato"/>
                <a:cs typeface="Lato"/>
                <a:sym typeface="Lato"/>
              </a:rPr>
              <a:t>4 x 1080 Ti</a:t>
            </a:r>
            <a:endParaRPr sz="900">
              <a:latin typeface="Lato"/>
              <a:ea typeface="Lato"/>
              <a:cs typeface="Lato"/>
              <a:sym typeface="Lato"/>
            </a:endParaRPr>
          </a:p>
          <a:p>
            <a:pPr indent="0" lvl="0" marL="0" rtl="0" algn="l">
              <a:spcBef>
                <a:spcPts val="0"/>
              </a:spcBef>
              <a:spcAft>
                <a:spcPts val="0"/>
              </a:spcAft>
              <a:buNone/>
            </a:pPr>
            <a:r>
              <a:rPr lang="en" sz="900">
                <a:latin typeface="Lato"/>
                <a:ea typeface="Lato"/>
                <a:cs typeface="Lato"/>
                <a:sym typeface="Lato"/>
              </a:rPr>
              <a:t>(per node)</a:t>
            </a:r>
            <a:endParaRPr sz="900">
              <a:latin typeface="Lato"/>
              <a:ea typeface="Lato"/>
              <a:cs typeface="Lato"/>
              <a:sym typeface="Lato"/>
            </a:endParaRPr>
          </a:p>
        </p:txBody>
      </p:sp>
      <p:cxnSp>
        <p:nvCxnSpPr>
          <p:cNvPr id="130" name="Google Shape;130;p19"/>
          <p:cNvCxnSpPr/>
          <p:nvPr/>
        </p:nvCxnSpPr>
        <p:spPr>
          <a:xfrm flipH="1">
            <a:off x="6258075" y="3466675"/>
            <a:ext cx="3300" cy="595800"/>
          </a:xfrm>
          <a:prstGeom prst="straightConnector1">
            <a:avLst/>
          </a:prstGeom>
          <a:noFill/>
          <a:ln cap="flat" cmpd="sng" w="9525">
            <a:solidFill>
              <a:schemeClr val="dk2"/>
            </a:solidFill>
            <a:prstDash val="solid"/>
            <a:round/>
            <a:headEnd len="med" w="med" type="none"/>
            <a:tailEnd len="med" w="med" type="none"/>
          </a:ln>
        </p:spPr>
      </p:cxnSp>
      <p:sp>
        <p:nvSpPr>
          <p:cNvPr id="131" name="Google Shape;131;p19"/>
          <p:cNvSpPr txBox="1"/>
          <p:nvPr/>
        </p:nvSpPr>
        <p:spPr>
          <a:xfrm>
            <a:off x="6387813" y="3579875"/>
            <a:ext cx="742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Lato"/>
                <a:ea typeface="Lato"/>
                <a:cs typeface="Lato"/>
                <a:sym typeface="Lato"/>
              </a:rPr>
              <a:t>4 x 1080 Ti</a:t>
            </a:r>
            <a:endParaRPr sz="900">
              <a:latin typeface="Lato"/>
              <a:ea typeface="Lato"/>
              <a:cs typeface="Lato"/>
              <a:sym typeface="Lato"/>
            </a:endParaRPr>
          </a:p>
          <a:p>
            <a:pPr indent="0" lvl="0" marL="0" rtl="0" algn="l">
              <a:spcBef>
                <a:spcPts val="0"/>
              </a:spcBef>
              <a:spcAft>
                <a:spcPts val="0"/>
              </a:spcAft>
              <a:buNone/>
            </a:pPr>
            <a:r>
              <a:rPr lang="en" sz="900">
                <a:latin typeface="Lato"/>
                <a:ea typeface="Lato"/>
                <a:cs typeface="Lato"/>
                <a:sym typeface="Lato"/>
              </a:rPr>
              <a:t>(per node)</a:t>
            </a:r>
            <a:endParaRPr sz="9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46"/>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sbatch-script-skeleton</a:t>
            </a:r>
            <a:endParaRPr/>
          </a:p>
        </p:txBody>
      </p:sp>
      <p:sp>
        <p:nvSpPr>
          <p:cNvPr id="331" name="Google Shape;331;p46"/>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D81B60"/>
                </a:solidFill>
                <a:latin typeface="Roboto Mono"/>
                <a:ea typeface="Roboto Mono"/>
                <a:cs typeface="Roboto Mono"/>
                <a:sym typeface="Roboto Mono"/>
              </a:rPr>
              <a:t>#!/bin/bash</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D81B60"/>
                </a:solidFill>
                <a:latin typeface="Roboto Mono"/>
                <a:ea typeface="Roboto Mono"/>
                <a:cs typeface="Roboto Mono"/>
                <a:sym typeface="Roboto Mono"/>
              </a:rPr>
              <a:t># SBATCH ...</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37474F"/>
                </a:solidFill>
                <a:latin typeface="Roboto Mono"/>
                <a:ea typeface="Roboto Mono"/>
                <a:cs typeface="Roboto Mono"/>
                <a:sym typeface="Roboto Mono"/>
              </a:rPr>
              <a:t>module load ...      </a:t>
            </a:r>
            <a:r>
              <a:rPr lang="en" sz="1500">
                <a:solidFill>
                  <a:srgbClr val="D81B60"/>
                </a:solidFill>
                <a:latin typeface="Roboto Mono"/>
                <a:ea typeface="Roboto Mono"/>
                <a:cs typeface="Roboto Mono"/>
                <a:sym typeface="Roboto Mono"/>
              </a:rPr>
              <a:t>#</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37474F"/>
                </a:solidFill>
                <a:latin typeface="Roboto Mono"/>
                <a:ea typeface="Roboto Mono"/>
                <a:cs typeface="Roboto Mono"/>
                <a:sym typeface="Roboto Mono"/>
              </a:rPr>
              <a:t>rsync ... </a:t>
            </a:r>
            <a:r>
              <a:rPr lang="en" sz="1500">
                <a:solidFill>
                  <a:srgbClr val="3F51B5"/>
                </a:solidFill>
                <a:latin typeface="Roboto Mono"/>
                <a:ea typeface="Roboto Mono"/>
                <a:cs typeface="Roboto Mono"/>
                <a:sym typeface="Roboto Mono"/>
              </a:rPr>
              <a:t>or</a:t>
            </a:r>
            <a:r>
              <a:rPr lang="en" sz="1500">
                <a:solidFill>
                  <a:srgbClr val="37474F"/>
                </a:solidFill>
                <a:latin typeface="Roboto Mono"/>
                <a:ea typeface="Roboto Mono"/>
                <a:cs typeface="Roboto Mono"/>
                <a:sym typeface="Roboto Mono"/>
              </a:rPr>
              <a:t> scp .. </a:t>
            </a:r>
            <a:r>
              <a:rPr lang="en" sz="1500">
                <a:solidFill>
                  <a:srgbClr val="D81B60"/>
                </a:solidFill>
                <a:latin typeface="Roboto Mono"/>
                <a:ea typeface="Roboto Mono"/>
                <a:cs typeface="Roboto Mono"/>
                <a:sym typeface="Roboto Mono"/>
              </a:rPr>
              <a:t># Copy-In Data</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37474F"/>
                </a:solidFill>
                <a:latin typeface="Roboto Mono"/>
                <a:ea typeface="Roboto Mono"/>
                <a:cs typeface="Roboto Mono"/>
                <a:sym typeface="Roboto Mono"/>
              </a:rPr>
              <a:t>function _export {</a:t>
            </a:r>
            <a:r>
              <a:rPr lang="en" sz="1500">
                <a:solidFill>
                  <a:srgbClr val="D81B60"/>
                </a:solidFill>
                <a:latin typeface="Roboto Mono"/>
                <a:ea typeface="Roboto Mono"/>
                <a:cs typeface="Roboto Mono"/>
                <a:sym typeface="Roboto Mono"/>
              </a:rPr>
              <a:t>&lt;save-checkpoint-work&gt;</a:t>
            </a:r>
            <a:r>
              <a:rPr lang="en" sz="1500">
                <a:solidFill>
                  <a:srgbClr val="37474F"/>
                </a:solidFill>
                <a:latin typeface="Roboto Mono"/>
                <a:ea typeface="Roboto Mono"/>
                <a:cs typeface="Roboto Mono"/>
                <a:sym typeface="Roboto Mono"/>
              </a:rPr>
              <a:t>}</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37474F"/>
                </a:solidFill>
                <a:latin typeface="Roboto Mono"/>
                <a:ea typeface="Roboto Mono"/>
                <a:cs typeface="Roboto Mono"/>
                <a:sym typeface="Roboto Mono"/>
              </a:rPr>
              <a:t>trap </a:t>
            </a:r>
            <a:r>
              <a:rPr lang="en" sz="1500">
                <a:solidFill>
                  <a:srgbClr val="388E3C"/>
                </a:solidFill>
                <a:latin typeface="Roboto Mono"/>
                <a:ea typeface="Roboto Mono"/>
                <a:cs typeface="Roboto Mono"/>
                <a:sym typeface="Roboto Mono"/>
              </a:rPr>
              <a:t>"_export"</a:t>
            </a:r>
            <a:r>
              <a:rPr lang="en" sz="1500">
                <a:solidFill>
                  <a:srgbClr val="37474F"/>
                </a:solidFill>
                <a:latin typeface="Roboto Mono"/>
                <a:ea typeface="Roboto Mono"/>
                <a:cs typeface="Roboto Mono"/>
                <a:sym typeface="Roboto Mono"/>
              </a:rPr>
              <a:t> SIGXXX</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D81B60"/>
                </a:solidFill>
                <a:latin typeface="Roboto Mono"/>
                <a:ea typeface="Roboto Mono"/>
                <a:cs typeface="Roboto Mono"/>
                <a:sym typeface="Roboto Mono"/>
              </a:rPr>
              <a:t># Code running</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500">
                <a:solidFill>
                  <a:srgbClr val="37474F"/>
                </a:solidFill>
                <a:latin typeface="Roboto Mono"/>
                <a:ea typeface="Roboto Mono"/>
                <a:cs typeface="Roboto Mono"/>
                <a:sym typeface="Roboto Mono"/>
              </a:rPr>
              <a:t>wait</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500">
                <a:solidFill>
                  <a:srgbClr val="37474F"/>
                </a:solidFill>
                <a:latin typeface="Roboto Mono"/>
                <a:ea typeface="Roboto Mono"/>
                <a:cs typeface="Roboto Mono"/>
                <a:sym typeface="Roboto Mono"/>
              </a:rPr>
              <a:t>_export</a:t>
            </a:r>
            <a:endParaRPr sz="15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p>
        </p:txBody>
      </p:sp>
      <p:sp>
        <p:nvSpPr>
          <p:cNvPr id="332" name="Google Shape;332;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47"/>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sbatch</a:t>
            </a:r>
            <a:endParaRPr/>
          </a:p>
        </p:txBody>
      </p:sp>
      <p:sp>
        <p:nvSpPr>
          <p:cNvPr id="338" name="Google Shape;338;p47"/>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#!/bin/bash</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--account youngling</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--nodes 1</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--cores 8</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--gres=gpu:1</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--mem-per-cpu=2G</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--time=1-00:00:00</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--mail-type=END</a:t>
            </a:r>
            <a:endParaRPr sz="1400">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#SBATCH --mail-user=&lt;mail-id&gt;</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 Below command echoes commands as they're</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D81B60"/>
                </a:solidFill>
                <a:latin typeface="Roboto Mono"/>
                <a:ea typeface="Roboto Mono"/>
                <a:cs typeface="Roboto Mono"/>
                <a:sym typeface="Roboto Mono"/>
              </a:rPr>
              <a:t># executed.</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400">
                <a:solidFill>
                  <a:srgbClr val="3F51B5"/>
                </a:solidFill>
                <a:latin typeface="Roboto Mono"/>
                <a:ea typeface="Roboto Mono"/>
                <a:cs typeface="Roboto Mono"/>
                <a:sym typeface="Roboto Mono"/>
              </a:rPr>
              <a:t>set</a:t>
            </a:r>
            <a:r>
              <a:rPr lang="en" sz="1400">
                <a:solidFill>
                  <a:srgbClr val="37474F"/>
                </a:solidFill>
                <a:latin typeface="Roboto Mono"/>
                <a:ea typeface="Roboto Mono"/>
                <a:cs typeface="Roboto Mono"/>
                <a:sym typeface="Roboto Mono"/>
              </a:rPr>
              <a:t> -x;</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400">
                <a:solidFill>
                  <a:srgbClr val="37474F"/>
                </a:solidFill>
                <a:latin typeface="Roboto Mono"/>
                <a:ea typeface="Roboto Mono"/>
                <a:cs typeface="Roboto Mono"/>
                <a:sym typeface="Roboto Mono"/>
              </a:rPr>
              <a:t>echo “Running on gnode” &gt;&gt; ~/&lt;dir&gt;/log.txt</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100"/>
          </a:p>
        </p:txBody>
      </p:sp>
      <p:sp>
        <p:nvSpPr>
          <p:cNvPr id="339" name="Google Shape;339;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48"/>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fault-tolerance &gt; saving | resuming</a:t>
            </a:r>
            <a:endParaRPr/>
          </a:p>
        </p:txBody>
      </p:sp>
      <p:sp>
        <p:nvSpPr>
          <p:cNvPr id="345" name="Google Shape;345;p48"/>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D81B60"/>
                </a:solidFill>
                <a:latin typeface="Roboto Mono"/>
                <a:ea typeface="Roboto Mono"/>
                <a:cs typeface="Roboto Mono"/>
                <a:sym typeface="Roboto Mono"/>
              </a:rPr>
              <a:t>#SBATCH --signal=B:</a:t>
            </a:r>
            <a:r>
              <a:rPr lang="en" sz="1200" u="sng">
                <a:solidFill>
                  <a:srgbClr val="D81B60"/>
                </a:solidFill>
                <a:latin typeface="Roboto Mono"/>
                <a:ea typeface="Roboto Mono"/>
                <a:cs typeface="Roboto Mono"/>
                <a:sym typeface="Roboto Mono"/>
              </a:rPr>
              <a:t>TERM</a:t>
            </a:r>
            <a:r>
              <a:rPr lang="en" sz="1200">
                <a:solidFill>
                  <a:srgbClr val="D81B60"/>
                </a:solidFill>
                <a:latin typeface="Roboto Mono"/>
                <a:ea typeface="Roboto Mono"/>
                <a:cs typeface="Roboto Mono"/>
                <a:sym typeface="Roboto Mono"/>
              </a:rPr>
              <a:t>@</a:t>
            </a:r>
            <a:r>
              <a:rPr lang="en" sz="1200" u="sng">
                <a:solidFill>
                  <a:srgbClr val="D81B60"/>
                </a:solidFill>
                <a:latin typeface="Roboto Mono"/>
                <a:ea typeface="Roboto Mono"/>
                <a:cs typeface="Roboto Mono"/>
                <a:sym typeface="Roboto Mono"/>
              </a:rPr>
              <a:t>900</a:t>
            </a:r>
            <a:endParaRPr sz="1200" u="sng">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CHECKPOINTS=...</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REMOTE_DIR=...</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F51B5"/>
                </a:solidFill>
                <a:latin typeface="Roboto Mono"/>
                <a:ea typeface="Roboto Mono"/>
                <a:cs typeface="Roboto Mono"/>
                <a:sym typeface="Roboto Mono"/>
              </a:rPr>
              <a:t>function</a:t>
            </a:r>
            <a:r>
              <a:rPr lang="en" sz="1200">
                <a:solidFill>
                  <a:srgbClr val="37474F"/>
                </a:solidFill>
                <a:latin typeface="Roboto Mono"/>
                <a:ea typeface="Roboto Mono"/>
                <a:cs typeface="Roboto Mono"/>
                <a:sym typeface="Roboto Mono"/>
              </a:rPr>
              <a:t> _export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    ssh $USER@ada </a:t>
            </a:r>
            <a:r>
              <a:rPr lang="en" sz="1200">
                <a:solidFill>
                  <a:srgbClr val="388E3C"/>
                </a:solidFill>
                <a:latin typeface="Roboto Mono"/>
                <a:ea typeface="Roboto Mono"/>
                <a:cs typeface="Roboto Mono"/>
                <a:sym typeface="Roboto Mono"/>
              </a:rPr>
              <a:t>"mkdir -p $REMOTE_DIR/" 		 </a:t>
            </a:r>
            <a:r>
              <a:rPr lang="en" sz="1200">
                <a:solidFill>
                  <a:srgbClr val="D81B60"/>
                </a:solidFill>
                <a:latin typeface="Roboto Mono"/>
                <a:ea typeface="Roboto Mono"/>
                <a:cs typeface="Roboto Mono"/>
                <a:sym typeface="Roboto Mono"/>
              </a:rPr>
              <a:t># create-remote-directory</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    rsync -rz                                    \</a:t>
            </a:r>
            <a:r>
              <a:rPr lang="en" sz="1200">
                <a:solidFill>
                  <a:srgbClr val="D81B60"/>
                </a:solidFill>
                <a:latin typeface="Roboto Mono"/>
                <a:ea typeface="Roboto Mono"/>
                <a:cs typeface="Roboto Mono"/>
                <a:sym typeface="Roboto Mono"/>
              </a:rPr>
              <a:t> # rsync</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        $CHECKPOINTS/checkpoint_{best,</a:t>
            </a:r>
            <a:r>
              <a:rPr lang="en" sz="1200">
                <a:solidFill>
                  <a:srgbClr val="3F51B5"/>
                </a:solidFill>
                <a:latin typeface="Roboto Mono"/>
                <a:ea typeface="Roboto Mono"/>
                <a:cs typeface="Roboto Mono"/>
                <a:sym typeface="Roboto Mono"/>
              </a:rPr>
              <a:t>last</a:t>
            </a:r>
            <a:r>
              <a:rPr lang="en" sz="1200">
                <a:solidFill>
                  <a:srgbClr val="37474F"/>
                </a:solidFill>
                <a:latin typeface="Roboto Mono"/>
                <a:ea typeface="Roboto Mono"/>
                <a:cs typeface="Roboto Mono"/>
                <a:sym typeface="Roboto Mono"/>
              </a:rPr>
              <a:t>}.pt   \ </a:t>
            </a:r>
            <a:r>
              <a:rPr lang="en" sz="1200">
                <a:solidFill>
                  <a:srgbClr val="D81B60"/>
                </a:solidFill>
                <a:latin typeface="Roboto Mono"/>
                <a:ea typeface="Roboto Mono"/>
                <a:cs typeface="Roboto Mono"/>
                <a:sym typeface="Roboto Mono"/>
              </a:rPr>
              <a:t># src</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        ada:$REMOTE_DIR/						 </a:t>
            </a:r>
            <a:r>
              <a:rPr lang="en" sz="1200">
                <a:solidFill>
                  <a:srgbClr val="D81B60"/>
                </a:solidFill>
                <a:latin typeface="Roboto Mono"/>
                <a:ea typeface="Roboto Mono"/>
                <a:cs typeface="Roboto Mono"/>
                <a:sym typeface="Roboto Mono"/>
              </a:rPr>
              <a:t># dest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D81B60"/>
                </a:solidFill>
                <a:latin typeface="Roboto Mono"/>
                <a:ea typeface="Roboto Mono"/>
                <a:cs typeface="Roboto Mono"/>
                <a:sym typeface="Roboto Mono"/>
              </a:rPr>
              <a:t>## We trap the SIGHUP signal and register a handler</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D81B60"/>
                </a:solidFill>
                <a:latin typeface="Roboto Mono"/>
                <a:ea typeface="Roboto Mono"/>
                <a:cs typeface="Roboto Mono"/>
                <a:sym typeface="Roboto Mono"/>
              </a:rPr>
              <a:t>## which saves computed checkpoint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solidFill>
                  <a:srgbClr val="D81B60"/>
                </a:solidFill>
                <a:latin typeface="Roboto Mono"/>
                <a:ea typeface="Roboto Mono"/>
                <a:cs typeface="Roboto Mono"/>
                <a:sym typeface="Roboto Mono"/>
              </a:rPr>
              <a:t>## in this case</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200">
                <a:solidFill>
                  <a:srgbClr val="37474F"/>
                </a:solidFill>
                <a:latin typeface="Roboto Mono"/>
                <a:ea typeface="Roboto Mono"/>
                <a:cs typeface="Roboto Mono"/>
                <a:sym typeface="Roboto Mono"/>
              </a:rPr>
              <a:t>trap </a:t>
            </a:r>
            <a:r>
              <a:rPr lang="en" sz="1200">
                <a:solidFill>
                  <a:srgbClr val="388E3C"/>
                </a:solidFill>
                <a:latin typeface="Roboto Mono"/>
                <a:ea typeface="Roboto Mono"/>
                <a:cs typeface="Roboto Mono"/>
                <a:sym typeface="Roboto Mono"/>
              </a:rPr>
              <a:t>"_export"</a:t>
            </a:r>
            <a:r>
              <a:rPr lang="en" sz="1200">
                <a:solidFill>
                  <a:srgbClr val="37474F"/>
                </a:solidFill>
                <a:latin typeface="Roboto Mono"/>
                <a:ea typeface="Roboto Mono"/>
                <a:cs typeface="Roboto Mono"/>
                <a:sym typeface="Roboto Mono"/>
              </a:rPr>
              <a:t> TERM</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rPr b="1" lang="en" sz="1200"/>
              <a:t>scancel</a:t>
            </a:r>
            <a:r>
              <a:rPr lang="en" sz="1200"/>
              <a:t> </a:t>
            </a:r>
            <a:r>
              <a:rPr i="1" lang="en" sz="1200"/>
              <a:t>&lt;JOB-ID&gt;</a:t>
            </a:r>
            <a:r>
              <a:rPr lang="en" sz="1200"/>
              <a:t>  - cancel currently running jobs</a:t>
            </a:r>
            <a:endParaRPr sz="1200"/>
          </a:p>
        </p:txBody>
      </p:sp>
      <p:sp>
        <p:nvSpPr>
          <p:cNvPr id="346" name="Google Shape;346;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49"/>
          <p:cNvSpPr txBox="1"/>
          <p:nvPr>
            <p:ph type="ctrTitle"/>
          </p:nvPr>
        </p:nvSpPr>
        <p:spPr>
          <a:xfrm>
            <a:off x="1330775" y="603000"/>
            <a:ext cx="7121100" cy="211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more interactive-stuff</a:t>
            </a:r>
            <a:endParaRPr sz="69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50"/>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remote-port-forwarding</a:t>
            </a:r>
            <a:endParaRPr/>
          </a:p>
        </p:txBody>
      </p:sp>
      <p:sp>
        <p:nvSpPr>
          <p:cNvPr id="357" name="Google Shape;357;p50"/>
          <p:cNvSpPr txBox="1"/>
          <p:nvPr>
            <p:ph idx="1" type="body"/>
          </p:nvPr>
        </p:nvSpPr>
        <p:spPr>
          <a:xfrm>
            <a:off x="665350" y="1152475"/>
            <a:ext cx="3646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Many a times, during prototyping it’s convenient to bind ports of a gnode to your local-machine.</a:t>
            </a:r>
            <a:endParaRPr sz="1500"/>
          </a:p>
          <a:p>
            <a:pPr indent="0" lvl="0" marL="0" rtl="0" algn="l">
              <a:spcBef>
                <a:spcPts val="1600"/>
              </a:spcBef>
              <a:spcAft>
                <a:spcPts val="1600"/>
              </a:spcAft>
              <a:buNone/>
            </a:pPr>
            <a:r>
              <a:rPr lang="en" sz="1500"/>
              <a:t>e</a:t>
            </a:r>
            <a:r>
              <a:rPr lang="en" sz="1500"/>
              <a:t>.g:</a:t>
            </a:r>
            <a:br>
              <a:rPr lang="en" sz="1500"/>
            </a:br>
            <a:r>
              <a:rPr lang="en" sz="1500"/>
              <a:t>	- running a jupyter-notebook on ada</a:t>
            </a:r>
            <a:br>
              <a:rPr lang="en" sz="1500"/>
            </a:br>
            <a:r>
              <a:rPr lang="en" sz="1500"/>
              <a:t>	- running tensorboard on ada</a:t>
            </a:r>
            <a:endParaRPr sz="1500"/>
          </a:p>
        </p:txBody>
      </p:sp>
      <p:sp>
        <p:nvSpPr>
          <p:cNvPr id="358" name="Google Shape;358;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9" name="Google Shape;359;p50"/>
          <p:cNvSpPr/>
          <p:nvPr/>
        </p:nvSpPr>
        <p:spPr>
          <a:xfrm>
            <a:off x="7467775" y="2053550"/>
            <a:ext cx="701100" cy="348000"/>
          </a:xfrm>
          <a:prstGeom prst="rect">
            <a:avLst/>
          </a:prstGeom>
          <a:solidFill>
            <a:srgbClr val="A4C2F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gnodeXY</a:t>
            </a:r>
            <a:endParaRPr sz="900">
              <a:latin typeface="Varela Round"/>
              <a:ea typeface="Varela Round"/>
              <a:cs typeface="Varela Round"/>
              <a:sym typeface="Varela Round"/>
            </a:endParaRPr>
          </a:p>
        </p:txBody>
      </p:sp>
      <p:sp>
        <p:nvSpPr>
          <p:cNvPr id="360" name="Google Shape;360;p50"/>
          <p:cNvSpPr/>
          <p:nvPr/>
        </p:nvSpPr>
        <p:spPr>
          <a:xfrm>
            <a:off x="5312585" y="1860433"/>
            <a:ext cx="859778" cy="734238"/>
          </a:xfrm>
          <a:custGeom>
            <a:rect b="b" l="l" r="r" t="t"/>
            <a:pathLst>
              <a:path extrusionOk="0" h="18251" w="19297">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0"/>
          <p:cNvSpPr/>
          <p:nvPr/>
        </p:nvSpPr>
        <p:spPr>
          <a:xfrm>
            <a:off x="7516375" y="2688325"/>
            <a:ext cx="576000" cy="5898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app/</a:t>
            </a:r>
            <a:br>
              <a:rPr lang="en" sz="1100"/>
            </a:br>
            <a:r>
              <a:rPr lang="en" sz="1100"/>
              <a:t>store</a:t>
            </a:r>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51"/>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emote-port-forwarding &gt; jupyter</a:t>
            </a:r>
            <a:endParaRPr/>
          </a:p>
        </p:txBody>
      </p:sp>
      <p:sp>
        <p:nvSpPr>
          <p:cNvPr id="367" name="Google Shape;367;p51"/>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jupyter-notebook      \</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--ip localhost    \</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--port </a:t>
            </a:r>
            <a:r>
              <a:rPr lang="en" sz="1700">
                <a:solidFill>
                  <a:srgbClr val="C53929"/>
                </a:solidFill>
                <a:latin typeface="Roboto Mono"/>
                <a:ea typeface="Roboto Mono"/>
                <a:cs typeface="Roboto Mono"/>
                <a:sym typeface="Roboto Mono"/>
              </a:rPr>
              <a:t>8888</a:t>
            </a:r>
            <a:r>
              <a:rPr lang="en" sz="1700">
                <a:solidFill>
                  <a:srgbClr val="37474F"/>
                </a:solidFill>
                <a:latin typeface="Roboto Mono"/>
                <a:ea typeface="Roboto Mono"/>
                <a:cs typeface="Roboto Mono"/>
                <a:sym typeface="Roboto Mono"/>
              </a:rPr>
              <a:t>       \</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&amp; </a:t>
            </a:r>
            <a:r>
              <a:rPr lang="en" sz="1700">
                <a:solidFill>
                  <a:srgbClr val="D81B60"/>
                </a:solidFill>
                <a:latin typeface="Roboto Mono"/>
                <a:ea typeface="Roboto Mono"/>
                <a:cs typeface="Roboto Mono"/>
                <a:sym typeface="Roboto Mono"/>
              </a:rPr>
              <a:t># background</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ssh</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-N </a:t>
            </a:r>
            <a:r>
              <a:rPr lang="en" sz="1700">
                <a:solidFill>
                  <a:srgbClr val="D81B60"/>
                </a:solidFill>
                <a:latin typeface="Roboto Mono"/>
                <a:ea typeface="Roboto Mono"/>
                <a:cs typeface="Roboto Mono"/>
                <a:sym typeface="Roboto Mono"/>
              </a:rPr>
              <a:t># Do not execute a remote command</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-f </a:t>
            </a:r>
            <a:r>
              <a:rPr lang="en" sz="1700">
                <a:solidFill>
                  <a:srgbClr val="D81B60"/>
                </a:solidFill>
                <a:latin typeface="Roboto Mono"/>
                <a:ea typeface="Roboto Mono"/>
                <a:cs typeface="Roboto Mono"/>
                <a:sym typeface="Roboto Mono"/>
              </a:rPr>
              <a:t># Background, so we can proceed</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-R </a:t>
            </a:r>
            <a:r>
              <a:rPr lang="en" sz="1700">
                <a:solidFill>
                  <a:srgbClr val="D81B60"/>
                </a:solidFill>
                <a:latin typeface="Roboto Mono"/>
                <a:ea typeface="Roboto Mono"/>
                <a:cs typeface="Roboto Mono"/>
                <a:sym typeface="Roboto Mono"/>
              </a:rPr>
              <a:t># Remote Port Forwarding</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a:t>
            </a:r>
            <a:r>
              <a:rPr lang="en" sz="1700">
                <a:solidFill>
                  <a:srgbClr val="C53929"/>
                </a:solidFill>
                <a:latin typeface="Roboto Mono"/>
                <a:ea typeface="Roboto Mono"/>
                <a:cs typeface="Roboto Mono"/>
                <a:sym typeface="Roboto Mono"/>
              </a:rPr>
              <a:t>8888</a:t>
            </a:r>
            <a:r>
              <a:rPr lang="en" sz="1700">
                <a:solidFill>
                  <a:srgbClr val="37474F"/>
                </a:solidFill>
                <a:latin typeface="Roboto Mono"/>
                <a:ea typeface="Roboto Mono"/>
                <a:cs typeface="Roboto Mono"/>
                <a:sym typeface="Roboto Mono"/>
              </a:rPr>
              <a:t> </a:t>
            </a:r>
            <a:r>
              <a:rPr lang="en" sz="1700">
                <a:solidFill>
                  <a:srgbClr val="D81B60"/>
                </a:solidFill>
                <a:latin typeface="Roboto Mono"/>
                <a:ea typeface="Roboto Mono"/>
                <a:cs typeface="Roboto Mono"/>
                <a:sym typeface="Roboto Mono"/>
              </a:rPr>
              <a:t># your-machine[bind_address:port]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7474F"/>
                </a:solidFill>
                <a:latin typeface="Roboto Mono"/>
                <a:ea typeface="Roboto Mono"/>
                <a:cs typeface="Roboto Mono"/>
                <a:sym typeface="Roboto Mono"/>
              </a:rPr>
              <a:t>    :localhost:</a:t>
            </a:r>
            <a:r>
              <a:rPr lang="en" sz="1700">
                <a:solidFill>
                  <a:srgbClr val="C53929"/>
                </a:solidFill>
                <a:latin typeface="Roboto Mono"/>
                <a:ea typeface="Roboto Mono"/>
                <a:cs typeface="Roboto Mono"/>
                <a:sym typeface="Roboto Mono"/>
              </a:rPr>
              <a:t>8888</a:t>
            </a:r>
            <a:r>
              <a:rPr lang="en" sz="1700">
                <a:solidFill>
                  <a:srgbClr val="37474F"/>
                </a:solidFill>
                <a:latin typeface="Roboto Mono"/>
                <a:ea typeface="Roboto Mono"/>
                <a:cs typeface="Roboto Mono"/>
                <a:sym typeface="Roboto Mono"/>
              </a:rPr>
              <a:t>  </a:t>
            </a:r>
            <a:r>
              <a:rPr lang="en" sz="1700">
                <a:solidFill>
                  <a:srgbClr val="D81B60"/>
                </a:solidFill>
                <a:latin typeface="Roboto Mono"/>
                <a:ea typeface="Roboto Mono"/>
                <a:cs typeface="Roboto Mono"/>
                <a:sym typeface="Roboto Mono"/>
              </a:rPr>
              <a:t># </a:t>
            </a:r>
            <a:r>
              <a:rPr lang="en" sz="1700">
                <a:solidFill>
                  <a:srgbClr val="D81B60"/>
                </a:solidFill>
                <a:latin typeface="Roboto Mono"/>
                <a:ea typeface="Roboto Mono"/>
                <a:cs typeface="Roboto Mono"/>
                <a:sym typeface="Roboto Mono"/>
              </a:rPr>
              <a:t>gnode</a:t>
            </a:r>
            <a:r>
              <a:rPr lang="en" sz="1700">
                <a:solidFill>
                  <a:srgbClr val="D81B60"/>
                </a:solidFill>
                <a:latin typeface="Roboto Mono"/>
                <a:ea typeface="Roboto Mono"/>
                <a:cs typeface="Roboto Mono"/>
                <a:sym typeface="Roboto Mono"/>
              </a:rPr>
              <a:t>[bind_address:port]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700">
                <a:solidFill>
                  <a:srgbClr val="37474F"/>
                </a:solidFill>
                <a:latin typeface="Roboto Mono"/>
                <a:ea typeface="Roboto Mono"/>
                <a:cs typeface="Roboto Mono"/>
                <a:sym typeface="Roboto Mono"/>
              </a:rPr>
              <a:t>    username@10.</a:t>
            </a:r>
            <a:r>
              <a:rPr lang="en" sz="1700">
                <a:solidFill>
                  <a:srgbClr val="C53929"/>
                </a:solidFill>
                <a:latin typeface="Roboto Mono"/>
                <a:ea typeface="Roboto Mono"/>
                <a:cs typeface="Roboto Mono"/>
                <a:sym typeface="Roboto Mono"/>
              </a:rPr>
              <a:t>2.16</a:t>
            </a:r>
            <a:r>
              <a:rPr lang="en" sz="1700">
                <a:solidFill>
                  <a:srgbClr val="37474F"/>
                </a:solidFill>
                <a:latin typeface="Roboto Mono"/>
                <a:ea typeface="Roboto Mono"/>
                <a:cs typeface="Roboto Mono"/>
                <a:sym typeface="Roboto Mono"/>
              </a:rPr>
              <a:t>.xx  </a:t>
            </a:r>
            <a:r>
              <a:rPr lang="en" sz="1700">
                <a:solidFill>
                  <a:srgbClr val="D81B60"/>
                </a:solidFill>
                <a:latin typeface="Roboto Mono"/>
                <a:ea typeface="Roboto Mono"/>
                <a:cs typeface="Roboto Mono"/>
                <a:sym typeface="Roboto Mono"/>
              </a:rPr>
              <a:t># where to ssh and set-this-up. </a:t>
            </a:r>
            <a:endParaRPr sz="1700">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400"/>
          </a:p>
        </p:txBody>
      </p:sp>
      <p:sp>
        <p:nvSpPr>
          <p:cNvPr id="368" name="Google Shape;368;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52"/>
          <p:cNvSpPr txBox="1"/>
          <p:nvPr>
            <p:ph idx="1" type="body"/>
          </p:nvPr>
        </p:nvSpPr>
        <p:spPr>
          <a:xfrm>
            <a:off x="1700850" y="1868400"/>
            <a:ext cx="5742300" cy="81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tensorboard? sftp?</a:t>
            </a:r>
            <a:endParaRPr/>
          </a:p>
        </p:txBody>
      </p:sp>
      <p:sp>
        <p:nvSpPr>
          <p:cNvPr id="374" name="Google Shape;374;p52"/>
          <p:cNvSpPr txBox="1"/>
          <p:nvPr>
            <p:ph idx="12" type="sldNum"/>
          </p:nvPr>
        </p:nvSpPr>
        <p:spPr>
          <a:xfrm>
            <a:off x="4297650" y="4832975"/>
            <a:ext cx="548700" cy="31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Google Shape;379;p53"/>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local-port forwarding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 </a:t>
            </a:r>
            <a:endParaRPr/>
          </a:p>
        </p:txBody>
      </p:sp>
      <p:sp>
        <p:nvSpPr>
          <p:cNvPr id="380" name="Google Shape;380;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1" name="Google Shape;381;p53"/>
          <p:cNvSpPr txBox="1"/>
          <p:nvPr>
            <p:ph idx="2" type="body"/>
          </p:nvPr>
        </p:nvSpPr>
        <p:spPr>
          <a:xfrm>
            <a:off x="4832400" y="1152475"/>
            <a:ext cx="3722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Often, it makes sense to do the other way around, say for logging setups like visdom</a:t>
            </a:r>
            <a:endParaRPr/>
          </a:p>
          <a:p>
            <a:pPr indent="0" lvl="0" marL="0" rtl="0" algn="l">
              <a:spcBef>
                <a:spcPts val="1600"/>
              </a:spcBef>
              <a:spcAft>
                <a:spcPts val="0"/>
              </a:spcAft>
              <a:buClr>
                <a:schemeClr val="dk1"/>
              </a:buClr>
              <a:buSzPts val="1100"/>
              <a:buFont typeface="Arial"/>
              <a:buNone/>
            </a:pPr>
            <a:r>
              <a:rPr lang="en"/>
              <a:t>This way, even if your job exited, your logs are saved on your local machine for you to inspect and won’t have to fight other people for the accessing same node.</a:t>
            </a:r>
            <a:endParaRPr/>
          </a:p>
          <a:p>
            <a:pPr indent="0" lvl="0" marL="0" rtl="0" algn="l">
              <a:spcBef>
                <a:spcPts val="1600"/>
              </a:spcBef>
              <a:spcAft>
                <a:spcPts val="1600"/>
              </a:spcAft>
              <a:buNone/>
            </a:pPr>
            <a:r>
              <a:t/>
            </a:r>
            <a:endParaRPr/>
          </a:p>
        </p:txBody>
      </p:sp>
      <p:sp>
        <p:nvSpPr>
          <p:cNvPr id="382" name="Google Shape;382;p53"/>
          <p:cNvSpPr/>
          <p:nvPr/>
        </p:nvSpPr>
        <p:spPr>
          <a:xfrm>
            <a:off x="1025675" y="2091625"/>
            <a:ext cx="701100" cy="348000"/>
          </a:xfrm>
          <a:prstGeom prst="rect">
            <a:avLst/>
          </a:prstGeom>
          <a:solidFill>
            <a:srgbClr val="A4C2F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Varela Round"/>
                <a:ea typeface="Varela Round"/>
                <a:cs typeface="Varela Round"/>
                <a:sym typeface="Varela Round"/>
              </a:rPr>
              <a:t>gnodeXY</a:t>
            </a:r>
            <a:endParaRPr sz="900">
              <a:latin typeface="Varela Round"/>
              <a:ea typeface="Varela Round"/>
              <a:cs typeface="Varela Round"/>
              <a:sym typeface="Varela Round"/>
            </a:endParaRPr>
          </a:p>
        </p:txBody>
      </p:sp>
      <p:sp>
        <p:nvSpPr>
          <p:cNvPr id="383" name="Google Shape;383;p53"/>
          <p:cNvSpPr/>
          <p:nvPr/>
        </p:nvSpPr>
        <p:spPr>
          <a:xfrm>
            <a:off x="2927535" y="1967083"/>
            <a:ext cx="859778" cy="734238"/>
          </a:xfrm>
          <a:custGeom>
            <a:rect b="b" l="l" r="r" t="t"/>
            <a:pathLst>
              <a:path extrusionOk="0" h="18251" w="19297">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3"/>
          <p:cNvSpPr/>
          <p:nvPr/>
        </p:nvSpPr>
        <p:spPr>
          <a:xfrm>
            <a:off x="3069425" y="3017500"/>
            <a:ext cx="576000" cy="5898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app/</a:t>
            </a:r>
            <a:br>
              <a:rPr lang="en" sz="1100"/>
            </a:br>
            <a:r>
              <a:rPr lang="en" sz="1100"/>
              <a:t>store</a:t>
            </a:r>
            <a:endParaRPr sz="11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54"/>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local-port-forwarding</a:t>
            </a:r>
            <a:endParaRPr/>
          </a:p>
        </p:txBody>
      </p:sp>
      <p:sp>
        <p:nvSpPr>
          <p:cNvPr id="390" name="Google Shape;390;p54"/>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default - localhost:8097</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000">
                <a:solidFill>
                  <a:srgbClr val="37474F"/>
                </a:solidFill>
                <a:latin typeface="Roboto Mono"/>
                <a:ea typeface="Roboto Mono"/>
                <a:cs typeface="Roboto Mono"/>
                <a:sym typeface="Roboto Mono"/>
              </a:rPr>
              <a:t>[youngling@gnodexx]$ tensorboard --logdir=expt_1.0 &amp;</a:t>
            </a:r>
            <a:endParaRPr sz="20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[youngling@gnodexx]$</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ssh</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-N </a:t>
            </a:r>
            <a:r>
              <a:rPr lang="en" sz="2100">
                <a:solidFill>
                  <a:srgbClr val="D81B60"/>
                </a:solidFill>
                <a:latin typeface="Roboto Mono"/>
                <a:ea typeface="Roboto Mono"/>
                <a:cs typeface="Roboto Mono"/>
                <a:sym typeface="Roboto Mono"/>
              </a:rPr>
              <a:t># Do not execute a remote command</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-f </a:t>
            </a:r>
            <a:r>
              <a:rPr lang="en" sz="2100">
                <a:solidFill>
                  <a:srgbClr val="D81B60"/>
                </a:solidFill>
                <a:latin typeface="Roboto Mono"/>
                <a:ea typeface="Roboto Mono"/>
                <a:cs typeface="Roboto Mono"/>
                <a:sym typeface="Roboto Mono"/>
              </a:rPr>
              <a:t># Background, so we can proceed</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-L </a:t>
            </a:r>
            <a:r>
              <a:rPr lang="en" sz="2100">
                <a:solidFill>
                  <a:srgbClr val="D81B60"/>
                </a:solidFill>
                <a:latin typeface="Roboto Mono"/>
                <a:ea typeface="Roboto Mono"/>
                <a:cs typeface="Roboto Mono"/>
                <a:sym typeface="Roboto Mono"/>
              </a:rPr>
              <a:t># Local Port Forwarding</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a:t>
            </a:r>
            <a:r>
              <a:rPr lang="en" sz="2100">
                <a:solidFill>
                  <a:srgbClr val="C53929"/>
                </a:solidFill>
                <a:latin typeface="Roboto Mono"/>
                <a:ea typeface="Roboto Mono"/>
                <a:cs typeface="Roboto Mono"/>
                <a:sym typeface="Roboto Mono"/>
              </a:rPr>
              <a:t>8097</a:t>
            </a:r>
            <a:r>
              <a:rPr lang="en" sz="2100">
                <a:solidFill>
                  <a:srgbClr val="37474F"/>
                </a:solidFill>
                <a:latin typeface="Roboto Mono"/>
                <a:ea typeface="Roboto Mono"/>
                <a:cs typeface="Roboto Mono"/>
                <a:sym typeface="Roboto Mono"/>
              </a:rPr>
              <a:t>:localhost:</a:t>
            </a:r>
            <a:r>
              <a:rPr lang="en" sz="2100">
                <a:solidFill>
                  <a:srgbClr val="C53929"/>
                </a:solidFill>
                <a:latin typeface="Roboto Mono"/>
                <a:ea typeface="Roboto Mono"/>
                <a:cs typeface="Roboto Mono"/>
                <a:sym typeface="Roboto Mono"/>
              </a:rPr>
              <a:t>8097</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2100">
                <a:solidFill>
                  <a:srgbClr val="37474F"/>
                </a:solidFill>
                <a:latin typeface="Roboto Mono"/>
                <a:ea typeface="Roboto Mono"/>
                <a:cs typeface="Roboto Mono"/>
                <a:sym typeface="Roboto Mono"/>
              </a:rPr>
              <a:t>      username@ip	 </a:t>
            </a:r>
            <a:r>
              <a:rPr lang="en" sz="1400">
                <a:solidFill>
                  <a:srgbClr val="D81B60"/>
                </a:solidFill>
                <a:latin typeface="Roboto Mono"/>
                <a:ea typeface="Roboto Mono"/>
                <a:cs typeface="Roboto Mono"/>
                <a:sym typeface="Roboto Mono"/>
              </a:rPr>
              <a:t># ip given by vpn(tun0). Starts with 10.2...</a:t>
            </a:r>
            <a:endParaRPr sz="14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a:p>
        </p:txBody>
      </p:sp>
      <p:sp>
        <p:nvSpPr>
          <p:cNvPr id="391" name="Google Shape;391;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55"/>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tips &amp; tricks</a:t>
            </a:r>
            <a:endParaRPr/>
          </a:p>
        </p:txBody>
      </p:sp>
      <p:sp>
        <p:nvSpPr>
          <p:cNvPr id="397" name="Google Shape;397;p55"/>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Mosh : handles connection timeouts gracefully. Instead of `ssh username@ip` -&gt; `mosh username@ip`</a:t>
            </a:r>
            <a:endParaRPr/>
          </a:p>
          <a:p>
            <a:pPr indent="-342900" lvl="0" marL="457200" rtl="0" algn="l">
              <a:spcBef>
                <a:spcPts val="0"/>
              </a:spcBef>
              <a:spcAft>
                <a:spcPts val="0"/>
              </a:spcAft>
              <a:buSzPts val="1800"/>
              <a:buChar char="-"/>
            </a:pPr>
            <a:r>
              <a:rPr lang="en"/>
              <a:t>tmux : run multiple shell instances without losing state. Will help when training models over hours/days</a:t>
            </a:r>
            <a:endParaRPr/>
          </a:p>
          <a:p>
            <a:pPr indent="-342900" lvl="0" marL="457200" rtl="0" algn="l">
              <a:spcBef>
                <a:spcPts val="0"/>
              </a:spcBef>
              <a:spcAft>
                <a:spcPts val="0"/>
              </a:spcAft>
              <a:buSzPts val="1800"/>
              <a:buChar char="-"/>
            </a:pPr>
            <a:r>
              <a:rPr lang="en"/>
              <a:t>You can use sh/bash/zsh on ada. Call the executable accordingly.</a:t>
            </a:r>
            <a:endParaRPr/>
          </a:p>
          <a:p>
            <a:pPr indent="-342900" lvl="0" marL="457200" rtl="0" algn="l">
              <a:spcBef>
                <a:spcPts val="0"/>
              </a:spcBef>
              <a:spcAft>
                <a:spcPts val="0"/>
              </a:spcAft>
              <a:buSzPts val="1800"/>
              <a:buChar char="-"/>
            </a:pPr>
            <a:r>
              <a:rPr lang="en"/>
              <a:t>If you want to run matlab or other interactive apps on ada, ssh with -X flag and load corresponding modules</a:t>
            </a:r>
            <a:endParaRPr/>
          </a:p>
          <a:p>
            <a:pPr indent="0" lvl="0" marL="0" rtl="0" algn="l">
              <a:lnSpc>
                <a:spcPct val="100000"/>
              </a:lnSpc>
              <a:spcBef>
                <a:spcPts val="1600"/>
              </a:spcBef>
              <a:spcAft>
                <a:spcPts val="0"/>
              </a:spcAft>
              <a:buClr>
                <a:schemeClr val="dk1"/>
              </a:buClr>
              <a:buSzPts val="1100"/>
              <a:buFont typeface="Arial"/>
              <a:buNone/>
            </a:pPr>
            <a:r>
              <a:t/>
            </a:r>
            <a:endParaRPr sz="1600">
              <a:solidFill>
                <a:srgbClr val="D81B60"/>
              </a:solidFill>
              <a:latin typeface="Roboto Mono"/>
              <a:ea typeface="Roboto Mono"/>
              <a:cs typeface="Roboto Mono"/>
              <a:sym typeface="Roboto Mono"/>
            </a:endParaRPr>
          </a:p>
        </p:txBody>
      </p:sp>
      <p:sp>
        <p:nvSpPr>
          <p:cNvPr id="398" name="Google Shape;398;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885600" y="549325"/>
            <a:ext cx="2808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 </a:t>
            </a:r>
            <a:r>
              <a:rPr lang="en" strike="sngStrike"/>
              <a:t>ssh</a:t>
            </a:r>
            <a:r>
              <a:rPr lang="en"/>
              <a:t> </a:t>
            </a:r>
            <a:r>
              <a:rPr lang="en"/>
              <a:t>mosh</a:t>
            </a:r>
            <a:endParaRPr/>
          </a:p>
        </p:txBody>
      </p:sp>
      <p:sp>
        <p:nvSpPr>
          <p:cNvPr id="137" name="Google Shape;137;p20"/>
          <p:cNvSpPr txBox="1"/>
          <p:nvPr>
            <p:ph idx="1" type="body"/>
          </p:nvPr>
        </p:nvSpPr>
        <p:spPr>
          <a:xfrm>
            <a:off x="311700" y="1389600"/>
            <a:ext cx="3955800" cy="3179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rgbClr val="434343"/>
                </a:solidFill>
                <a:latin typeface="Varela Round"/>
                <a:ea typeface="Varela Round"/>
                <a:cs typeface="Varela Round"/>
                <a:sym typeface="Varela Round"/>
              </a:rPr>
              <a:t>&gt;</a:t>
            </a:r>
            <a:r>
              <a:rPr lang="en" sz="1800">
                <a:solidFill>
                  <a:srgbClr val="434343"/>
                </a:solidFill>
                <a:latin typeface="Varela Round"/>
                <a:ea typeface="Varela Round"/>
                <a:cs typeface="Varela Round"/>
                <a:sym typeface="Varela Round"/>
              </a:rPr>
              <a:t>		         Install</a:t>
            </a:r>
            <a:endParaRPr sz="1800">
              <a:solidFill>
                <a:srgbClr val="434343"/>
              </a:solidFill>
              <a:latin typeface="Varela Round"/>
              <a:ea typeface="Varela Round"/>
              <a:cs typeface="Varela Round"/>
              <a:sym typeface="Varela Round"/>
            </a:endParaRPr>
          </a:p>
          <a:p>
            <a:pPr indent="0" lvl="0" marL="0" rtl="0" algn="l">
              <a:lnSpc>
                <a:spcPct val="100000"/>
              </a:lnSpc>
              <a:spcBef>
                <a:spcPts val="1600"/>
              </a:spcBef>
              <a:spcAft>
                <a:spcPts val="0"/>
              </a:spcAft>
              <a:buNone/>
            </a:pPr>
            <a:r>
              <a:rPr lang="en" sz="1800">
                <a:solidFill>
                  <a:srgbClr val="CC0000"/>
                </a:solidFill>
                <a:latin typeface="Varela Round"/>
                <a:ea typeface="Varela Round"/>
                <a:cs typeface="Varela Round"/>
                <a:sym typeface="Varela Round"/>
              </a:rPr>
              <a:t>sudo apt-get install mosh </a:t>
            </a:r>
            <a:r>
              <a:rPr lang="en" sz="1800">
                <a:solidFill>
                  <a:srgbClr val="434343"/>
                </a:solidFill>
                <a:latin typeface="Varela Round"/>
                <a:ea typeface="Varela Round"/>
                <a:cs typeface="Varela Round"/>
                <a:sym typeface="Varela Round"/>
              </a:rPr>
              <a:t>(Debian)</a:t>
            </a:r>
            <a:endParaRPr sz="1800">
              <a:solidFill>
                <a:srgbClr val="434343"/>
              </a:solidFill>
              <a:latin typeface="Varela Round"/>
              <a:ea typeface="Varela Round"/>
              <a:cs typeface="Varela Round"/>
              <a:sym typeface="Varela Round"/>
            </a:endParaRPr>
          </a:p>
          <a:p>
            <a:pPr indent="0" lvl="0" marL="0" rtl="0" algn="l">
              <a:lnSpc>
                <a:spcPct val="100000"/>
              </a:lnSpc>
              <a:spcBef>
                <a:spcPts val="1600"/>
              </a:spcBef>
              <a:spcAft>
                <a:spcPts val="0"/>
              </a:spcAft>
              <a:buNone/>
            </a:pPr>
            <a:r>
              <a:rPr lang="en" sz="1800">
                <a:solidFill>
                  <a:srgbClr val="CC0000"/>
                </a:solidFill>
                <a:latin typeface="Varela Round"/>
                <a:ea typeface="Varela Round"/>
                <a:cs typeface="Varela Round"/>
                <a:sym typeface="Varela Round"/>
              </a:rPr>
              <a:t>brew install mosh</a:t>
            </a:r>
            <a:r>
              <a:rPr lang="en" sz="1800">
                <a:solidFill>
                  <a:srgbClr val="434343"/>
                </a:solidFill>
                <a:latin typeface="Varela Round"/>
                <a:ea typeface="Varela Round"/>
                <a:cs typeface="Varela Round"/>
                <a:sym typeface="Varela Round"/>
              </a:rPr>
              <a:t> (MacOS)</a:t>
            </a:r>
            <a:endParaRPr sz="1800">
              <a:solidFill>
                <a:srgbClr val="434343"/>
              </a:solidFill>
              <a:latin typeface="Varela Round"/>
              <a:ea typeface="Varela Round"/>
              <a:cs typeface="Varela Round"/>
              <a:sym typeface="Varela Round"/>
            </a:endParaRPr>
          </a:p>
          <a:p>
            <a:pPr indent="0" lvl="0" marL="0" rtl="0" algn="l">
              <a:lnSpc>
                <a:spcPct val="100000"/>
              </a:lnSpc>
              <a:spcBef>
                <a:spcPts val="1600"/>
              </a:spcBef>
              <a:spcAft>
                <a:spcPts val="0"/>
              </a:spcAft>
              <a:buNone/>
            </a:pPr>
            <a:r>
              <a:rPr lang="en" sz="1800">
                <a:solidFill>
                  <a:srgbClr val="434343"/>
                </a:solidFill>
                <a:latin typeface="Varela Round"/>
                <a:ea typeface="Varela Round"/>
                <a:cs typeface="Varela Round"/>
                <a:sym typeface="Varela Round"/>
              </a:rPr>
              <a:t>&gt;	                 Login</a:t>
            </a:r>
            <a:endParaRPr sz="1800">
              <a:solidFill>
                <a:srgbClr val="434343"/>
              </a:solidFill>
              <a:latin typeface="Varela Round"/>
              <a:ea typeface="Varela Round"/>
              <a:cs typeface="Varela Round"/>
              <a:sym typeface="Varela Round"/>
            </a:endParaRPr>
          </a:p>
          <a:p>
            <a:pPr indent="0" lvl="0" marL="0" rtl="0" algn="l">
              <a:spcBef>
                <a:spcPts val="1600"/>
              </a:spcBef>
              <a:spcAft>
                <a:spcPts val="0"/>
              </a:spcAft>
              <a:buClr>
                <a:schemeClr val="dk1"/>
              </a:buClr>
              <a:buSzPts val="1100"/>
              <a:buFont typeface="Arial"/>
              <a:buNone/>
            </a:pPr>
            <a:r>
              <a:rPr lang="en" sz="1800">
                <a:solidFill>
                  <a:srgbClr val="434343"/>
                </a:solidFill>
                <a:latin typeface="Varela Round"/>
                <a:ea typeface="Varela Round"/>
                <a:cs typeface="Varela Round"/>
                <a:sym typeface="Varela Round"/>
              </a:rPr>
              <a:t>	</a:t>
            </a:r>
            <a:r>
              <a:rPr lang="en" sz="1800" u="sng">
                <a:solidFill>
                  <a:schemeClr val="accent5"/>
                </a:solidFill>
                <a:latin typeface="Varela Round"/>
                <a:ea typeface="Varela Round"/>
                <a:cs typeface="Varela Round"/>
                <a:sym typeface="Varela Round"/>
                <a:hlinkClick r:id="rId3"/>
              </a:rPr>
              <a:t>youngling@ada.iiit.ac.in</a:t>
            </a:r>
            <a:r>
              <a:rPr lang="en" sz="1800">
                <a:solidFill>
                  <a:srgbClr val="434343"/>
                </a:solidFill>
                <a:latin typeface="Varela Round"/>
                <a:ea typeface="Varela Round"/>
                <a:cs typeface="Varela Round"/>
                <a:sym typeface="Varela Round"/>
              </a:rPr>
              <a:t>          or	</a:t>
            </a:r>
            <a:r>
              <a:rPr lang="en" sz="1800" u="sng">
                <a:solidFill>
                  <a:schemeClr val="accent5"/>
                </a:solidFill>
                <a:latin typeface="Varela Round"/>
                <a:ea typeface="Varela Round"/>
                <a:cs typeface="Varela Round"/>
                <a:sym typeface="Varela Round"/>
                <a:hlinkClick r:id="rId4"/>
              </a:rPr>
              <a:t>youngling@10.4.24.24</a:t>
            </a:r>
            <a:r>
              <a:rPr lang="en" sz="1800">
                <a:solidFill>
                  <a:srgbClr val="434343"/>
                </a:solidFill>
                <a:latin typeface="Varela Round"/>
                <a:ea typeface="Varela Round"/>
                <a:cs typeface="Varela Round"/>
                <a:sym typeface="Varela Round"/>
              </a:rPr>
              <a:t>        </a:t>
            </a:r>
            <a:endParaRPr sz="1800">
              <a:solidFill>
                <a:srgbClr val="434343"/>
              </a:solidFill>
              <a:latin typeface="Varela Round"/>
              <a:ea typeface="Varela Round"/>
              <a:cs typeface="Varela Round"/>
              <a:sym typeface="Varela Round"/>
            </a:endParaRPr>
          </a:p>
          <a:p>
            <a:pPr indent="0" lvl="0" marL="0" rtl="0" algn="l">
              <a:spcBef>
                <a:spcPts val="1600"/>
              </a:spcBef>
              <a:spcAft>
                <a:spcPts val="1600"/>
              </a:spcAft>
              <a:buNone/>
            </a:pPr>
            <a:r>
              <a:rPr lang="en" sz="1800">
                <a:solidFill>
                  <a:srgbClr val="434343"/>
                </a:solidFill>
                <a:latin typeface="Varela Round"/>
                <a:ea typeface="Varela Round"/>
                <a:cs typeface="Varela Round"/>
                <a:sym typeface="Varela Round"/>
              </a:rPr>
              <a:t>	passwd: </a:t>
            </a:r>
            <a:r>
              <a:rPr b="1" lang="en" sz="2500">
                <a:solidFill>
                  <a:srgbClr val="434343"/>
                </a:solidFill>
                <a:latin typeface="Inconsolata"/>
                <a:ea typeface="Inconsolata"/>
                <a:cs typeface="Inconsolata"/>
                <a:sym typeface="Inconsolata"/>
              </a:rPr>
              <a:t>BabyYodaBest</a:t>
            </a:r>
            <a:endParaRPr b="1" sz="2500">
              <a:solidFill>
                <a:srgbClr val="434343"/>
              </a:solidFill>
              <a:latin typeface="Inconsolata"/>
              <a:ea typeface="Inconsolata"/>
              <a:cs typeface="Inconsolata"/>
              <a:sym typeface="Inconsolata"/>
            </a:endParaRPr>
          </a:p>
        </p:txBody>
      </p:sp>
      <p:sp>
        <p:nvSpPr>
          <p:cNvPr id="138" name="Google Shape;13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9" name="Google Shape;139;p20"/>
          <p:cNvPicPr preferRelativeResize="0"/>
          <p:nvPr/>
        </p:nvPicPr>
        <p:blipFill rotWithShape="1">
          <a:blip r:embed="rId5">
            <a:alphaModFix/>
          </a:blip>
          <a:srcRect b="0" l="13305" r="10573" t="0"/>
          <a:stretch/>
        </p:blipFill>
        <p:spPr>
          <a:xfrm>
            <a:off x="4388250" y="1104825"/>
            <a:ext cx="3955674" cy="346417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56"/>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mux - terminal multiplexer</a:t>
            </a:r>
            <a:endParaRPr/>
          </a:p>
        </p:txBody>
      </p:sp>
      <p:sp>
        <p:nvSpPr>
          <p:cNvPr id="404" name="Google Shape;404;p56"/>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Basic commands</a:t>
            </a:r>
            <a:endParaRPr/>
          </a:p>
          <a:p>
            <a:pPr indent="-317500" lvl="1" marL="914400" rtl="0" algn="l">
              <a:lnSpc>
                <a:spcPct val="100000"/>
              </a:lnSpc>
              <a:spcBef>
                <a:spcPts val="0"/>
              </a:spcBef>
              <a:spcAft>
                <a:spcPts val="0"/>
              </a:spcAft>
              <a:buSzPts val="1400"/>
              <a:buChar char="-"/>
            </a:pPr>
            <a:r>
              <a:rPr lang="en"/>
              <a:t>tmux new -s &lt;session-name&gt;		</a:t>
            </a:r>
            <a:r>
              <a:rPr lang="en" sz="1600">
                <a:solidFill>
                  <a:srgbClr val="D81B60"/>
                </a:solidFill>
                <a:latin typeface="Roboto Mono"/>
                <a:ea typeface="Roboto Mono"/>
                <a:cs typeface="Roboto Mono"/>
                <a:sym typeface="Roboto Mono"/>
              </a:rPr>
              <a:t># Creates new tmux session</a:t>
            </a:r>
            <a:endParaRPr sz="1600">
              <a:solidFill>
                <a:srgbClr val="D81B60"/>
              </a:solidFill>
              <a:latin typeface="Roboto Mono"/>
              <a:ea typeface="Roboto Mono"/>
              <a:cs typeface="Roboto Mono"/>
              <a:sym typeface="Roboto Mono"/>
            </a:endParaRPr>
          </a:p>
          <a:p>
            <a:pPr indent="-317500" lvl="1" marL="914400" rtl="0" algn="l">
              <a:lnSpc>
                <a:spcPct val="100000"/>
              </a:lnSpc>
              <a:spcBef>
                <a:spcPts val="0"/>
              </a:spcBef>
              <a:spcAft>
                <a:spcPts val="0"/>
              </a:spcAft>
              <a:buSzPts val="1400"/>
              <a:buChar char="-"/>
            </a:pPr>
            <a:r>
              <a:rPr lang="en"/>
              <a:t>tmux a -t &lt;session-name&gt;			</a:t>
            </a:r>
            <a:r>
              <a:rPr lang="en" sz="1600">
                <a:solidFill>
                  <a:srgbClr val="D81B60"/>
                </a:solidFill>
                <a:latin typeface="Roboto Mono"/>
                <a:ea typeface="Roboto Mono"/>
                <a:cs typeface="Roboto Mono"/>
                <a:sym typeface="Roboto Mono"/>
              </a:rPr>
              <a:t># Attach to a running session</a:t>
            </a:r>
            <a:endParaRPr sz="1600">
              <a:solidFill>
                <a:srgbClr val="D81B60"/>
              </a:solidFill>
              <a:latin typeface="Roboto Mono"/>
              <a:ea typeface="Roboto Mono"/>
              <a:cs typeface="Roboto Mono"/>
              <a:sym typeface="Roboto Mono"/>
            </a:endParaRPr>
          </a:p>
          <a:p>
            <a:pPr indent="-317500" lvl="1" marL="914400" rtl="0" algn="l">
              <a:lnSpc>
                <a:spcPct val="100000"/>
              </a:lnSpc>
              <a:spcBef>
                <a:spcPts val="0"/>
              </a:spcBef>
              <a:spcAft>
                <a:spcPts val="0"/>
              </a:spcAft>
              <a:buSzPts val="1400"/>
              <a:buChar char="-"/>
            </a:pPr>
            <a:r>
              <a:rPr lang="en"/>
              <a:t>p</a:t>
            </a:r>
            <a:r>
              <a:rPr lang="en"/>
              <a:t>refix(ctrl+b) + d				</a:t>
            </a:r>
            <a:r>
              <a:rPr lang="en" sz="1600">
                <a:solidFill>
                  <a:srgbClr val="D81B60"/>
                </a:solidFill>
                <a:latin typeface="Roboto Mono"/>
                <a:ea typeface="Roboto Mono"/>
                <a:cs typeface="Roboto Mono"/>
                <a:sym typeface="Roboto Mono"/>
              </a:rPr>
              <a:t># Detach from session</a:t>
            </a:r>
            <a:endParaRPr b="1" sz="1600">
              <a:solidFill>
                <a:srgbClr val="D81B60"/>
              </a:solidFill>
              <a:latin typeface="Roboto Mono"/>
              <a:ea typeface="Roboto Mono"/>
              <a:cs typeface="Roboto Mono"/>
              <a:sym typeface="Roboto Mono"/>
            </a:endParaRPr>
          </a:p>
          <a:p>
            <a:pPr indent="-317500" lvl="1" marL="914400" rtl="0" algn="l">
              <a:lnSpc>
                <a:spcPct val="100000"/>
              </a:lnSpc>
              <a:spcBef>
                <a:spcPts val="0"/>
              </a:spcBef>
              <a:spcAft>
                <a:spcPts val="0"/>
              </a:spcAft>
              <a:buSzPts val="1400"/>
              <a:buChar char="-"/>
            </a:pPr>
            <a:r>
              <a:rPr lang="en"/>
              <a:t>tmux ls						</a:t>
            </a:r>
            <a:r>
              <a:rPr lang="en" sz="1600">
                <a:solidFill>
                  <a:srgbClr val="D81B60"/>
                </a:solidFill>
                <a:latin typeface="Roboto Mono"/>
                <a:ea typeface="Roboto Mono"/>
                <a:cs typeface="Roboto Mono"/>
                <a:sym typeface="Roboto Mono"/>
              </a:rPr>
              <a:t># List all sessions</a:t>
            </a:r>
            <a:endParaRPr sz="1600">
              <a:solidFill>
                <a:srgbClr val="D81B60"/>
              </a:solidFill>
              <a:latin typeface="Roboto Mono"/>
              <a:ea typeface="Roboto Mono"/>
              <a:cs typeface="Roboto Mono"/>
              <a:sym typeface="Roboto Mono"/>
            </a:endParaRPr>
          </a:p>
          <a:p>
            <a:pPr indent="-317500" lvl="1" marL="914400" rtl="0" algn="l">
              <a:lnSpc>
                <a:spcPct val="100000"/>
              </a:lnSpc>
              <a:spcBef>
                <a:spcPts val="0"/>
              </a:spcBef>
              <a:spcAft>
                <a:spcPts val="0"/>
              </a:spcAft>
              <a:buSzPts val="1400"/>
              <a:buChar char="-"/>
            </a:pPr>
            <a:r>
              <a:rPr lang="en"/>
              <a:t>tmux kill-ses -t &lt;session-name&gt; 		</a:t>
            </a:r>
            <a:r>
              <a:rPr lang="en" sz="1600">
                <a:solidFill>
                  <a:srgbClr val="D81B60"/>
                </a:solidFill>
                <a:latin typeface="Roboto Mono"/>
                <a:ea typeface="Roboto Mono"/>
                <a:cs typeface="Roboto Mono"/>
                <a:sym typeface="Roboto Mono"/>
              </a:rPr>
              <a:t># Kill session</a:t>
            </a:r>
            <a:endParaRPr sz="1600">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600">
              <a:solidFill>
                <a:srgbClr val="D81B6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a:t>For more commands - `man tmux`</a:t>
            </a:r>
            <a:endParaRPr/>
          </a:p>
          <a:p>
            <a:pPr indent="0" lvl="0" marL="0" rtl="0" algn="l">
              <a:lnSpc>
                <a:spcPct val="100000"/>
              </a:lnSpc>
              <a:spcBef>
                <a:spcPts val="0"/>
              </a:spcBef>
              <a:spcAft>
                <a:spcPts val="0"/>
              </a:spcAft>
              <a:buNone/>
            </a:pPr>
            <a:r>
              <a:rPr lang="en"/>
              <a:t>You can also find tmux cheat sheets online - </a:t>
            </a:r>
            <a:r>
              <a:rPr lang="en" u="sng">
                <a:solidFill>
                  <a:schemeClr val="hlink"/>
                </a:solidFill>
                <a:hlinkClick r:id="rId3"/>
              </a:rPr>
              <a:t>Link</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sz="1400"/>
              <a:t>Homework(optional): tmux on ada (headnode) is old. Provide a build script so we can put one in cvit-contrib/modules for everyone. </a:t>
            </a:r>
            <a:endParaRPr/>
          </a:p>
          <a:p>
            <a:pPr indent="0" lvl="0" marL="0" rtl="0" algn="l">
              <a:lnSpc>
                <a:spcPct val="100000"/>
              </a:lnSpc>
              <a:spcBef>
                <a:spcPts val="0"/>
              </a:spcBef>
              <a:spcAft>
                <a:spcPts val="0"/>
              </a:spcAft>
              <a:buNone/>
            </a:pPr>
            <a:r>
              <a:t/>
            </a:r>
            <a:endParaRPr sz="1600">
              <a:solidFill>
                <a:srgbClr val="D81B60"/>
              </a:solidFill>
              <a:latin typeface="Roboto Mono"/>
              <a:ea typeface="Roboto Mono"/>
              <a:cs typeface="Roboto Mono"/>
              <a:sym typeface="Roboto Mono"/>
            </a:endParaRPr>
          </a:p>
        </p:txBody>
      </p:sp>
      <p:sp>
        <p:nvSpPr>
          <p:cNvPr id="405" name="Google Shape;405;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57"/>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tips &amp; tricks</a:t>
            </a:r>
            <a:endParaRPr/>
          </a:p>
        </p:txBody>
      </p:sp>
      <p:sp>
        <p:nvSpPr>
          <p:cNvPr id="411" name="Google Shape;411;p57"/>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CUDA memory error? Not the end of the world. </a:t>
            </a:r>
            <a:endParaRPr/>
          </a:p>
          <a:p>
            <a:pPr indent="0" lvl="0" marL="0" rtl="0" algn="l">
              <a:spcBef>
                <a:spcPts val="1600"/>
              </a:spcBef>
              <a:spcAft>
                <a:spcPts val="0"/>
              </a:spcAft>
              <a:buNone/>
            </a:pPr>
            <a:r>
              <a:rPr lang="en"/>
              <a:t>Try :</a:t>
            </a:r>
            <a:endParaRPr/>
          </a:p>
          <a:p>
            <a:pPr indent="-317500" lvl="1" marL="914400" rtl="0" algn="l">
              <a:spcBef>
                <a:spcPts val="1600"/>
              </a:spcBef>
              <a:spcAft>
                <a:spcPts val="0"/>
              </a:spcAft>
              <a:buSzPts val="1400"/>
              <a:buChar char="-"/>
            </a:pPr>
            <a:r>
              <a:rPr lang="en"/>
              <a:t>Make sure you are not performing unnecessary gradient computations</a:t>
            </a:r>
            <a:endParaRPr/>
          </a:p>
          <a:p>
            <a:pPr indent="-317500" lvl="1" marL="914400" rtl="0" algn="l">
              <a:spcBef>
                <a:spcPts val="0"/>
              </a:spcBef>
              <a:spcAft>
                <a:spcPts val="0"/>
              </a:spcAft>
              <a:buSzPts val="1400"/>
              <a:buChar char="-"/>
            </a:pPr>
            <a:r>
              <a:rPr lang="en"/>
              <a:t>Reduce batch size</a:t>
            </a:r>
            <a:endParaRPr/>
          </a:p>
          <a:p>
            <a:pPr indent="-317500" lvl="1" marL="914400" rtl="0" algn="l">
              <a:spcBef>
                <a:spcPts val="0"/>
              </a:spcBef>
              <a:spcAft>
                <a:spcPts val="0"/>
              </a:spcAft>
              <a:buSzPts val="1400"/>
              <a:buChar char="-"/>
            </a:pPr>
            <a:r>
              <a:rPr lang="en"/>
              <a:t>Acquire more GPUs and parallelize across them</a:t>
            </a:r>
            <a:endParaRPr/>
          </a:p>
          <a:p>
            <a:pPr indent="-317500" lvl="2" marL="1371600" rtl="0" algn="l">
              <a:spcBef>
                <a:spcPts val="0"/>
              </a:spcBef>
              <a:spcAft>
                <a:spcPts val="0"/>
              </a:spcAft>
              <a:buSzPts val="1400"/>
              <a:buChar char="&gt;"/>
            </a:pPr>
            <a:r>
              <a:rPr lang="en"/>
              <a:t>model = nn.DataParallel(model)</a:t>
            </a:r>
            <a:endParaRPr/>
          </a:p>
          <a:p>
            <a:pPr indent="-317500" lvl="2" marL="1371600" rtl="0" algn="l">
              <a:spcBef>
                <a:spcPts val="0"/>
              </a:spcBef>
              <a:spcAft>
                <a:spcPts val="0"/>
              </a:spcAft>
              <a:buSzPts val="1400"/>
              <a:buChar char="&gt;"/>
            </a:pPr>
            <a:r>
              <a:rPr lang="en"/>
              <a:t>device = torch.device("cuda:0" if torch.cuda.is_available() else "cpu")</a:t>
            </a:r>
            <a:endParaRPr/>
          </a:p>
          <a:p>
            <a:pPr indent="-317500" lvl="2" marL="1371600" rtl="0" algn="l">
              <a:spcBef>
                <a:spcPts val="0"/>
              </a:spcBef>
              <a:spcAft>
                <a:spcPts val="0"/>
              </a:spcAft>
              <a:buSzPts val="1400"/>
              <a:buChar char="&gt;"/>
            </a:pPr>
            <a:r>
              <a:rPr lang="en"/>
              <a:t>model.to(device)</a:t>
            </a:r>
            <a:endParaRPr/>
          </a:p>
          <a:p>
            <a:pPr indent="0" lvl="0" marL="0" rtl="0" algn="l">
              <a:spcBef>
                <a:spcPts val="1600"/>
              </a:spcBef>
              <a:spcAft>
                <a:spcPts val="1600"/>
              </a:spcAft>
              <a:buNone/>
            </a:pPr>
            <a:r>
              <a:t/>
            </a:r>
            <a:endParaRPr/>
          </a:p>
        </p:txBody>
      </p:sp>
      <p:sp>
        <p:nvSpPr>
          <p:cNvPr id="412" name="Google Shape;412;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58"/>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 when in doubt</a:t>
            </a:r>
            <a:endParaRPr/>
          </a:p>
        </p:txBody>
      </p:sp>
      <p:sp>
        <p:nvSpPr>
          <p:cNvPr id="418" name="Google Shape;418;p58"/>
          <p:cNvSpPr txBox="1"/>
          <p:nvPr>
            <p:ph idx="1" type="body"/>
          </p:nvPr>
        </p:nvSpPr>
        <p:spPr>
          <a:xfrm>
            <a:off x="665400" y="1177125"/>
            <a:ext cx="46350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a:t>
            </a:r>
            <a:r>
              <a:rPr lang="en"/>
              <a:t>ll commands have extensive man pages. Get familiar with it.</a:t>
            </a:r>
            <a:endParaRPr/>
          </a:p>
          <a:p>
            <a:pPr indent="-342900" lvl="0" marL="457200" rtl="0" algn="l">
              <a:spcBef>
                <a:spcPts val="0"/>
              </a:spcBef>
              <a:spcAft>
                <a:spcPts val="0"/>
              </a:spcAft>
              <a:buSzPts val="1800"/>
              <a:buChar char="●"/>
            </a:pPr>
            <a:r>
              <a:rPr lang="en"/>
              <a:t>SLURM docs is your friend - </a:t>
            </a:r>
            <a:r>
              <a:rPr lang="en" u="sng">
                <a:solidFill>
                  <a:schemeClr val="hlink"/>
                </a:solidFill>
                <a:hlinkClick r:id="rId3"/>
              </a:rPr>
              <a:t>Slurm Workload Manager - Man Pages</a:t>
            </a:r>
            <a:endParaRPr b="1" sz="3200"/>
          </a:p>
          <a:p>
            <a:pPr indent="-342900" lvl="0" marL="457200" rtl="0" algn="l">
              <a:spcBef>
                <a:spcPts val="0"/>
              </a:spcBef>
              <a:spcAft>
                <a:spcPts val="0"/>
              </a:spcAft>
              <a:buSzPts val="1800"/>
              <a:buChar char="●"/>
            </a:pPr>
            <a:r>
              <a:rPr lang="en"/>
              <a:t>you will run into errors, you have to send a paste of the log. </a:t>
            </a:r>
            <a:r>
              <a:rPr lang="en" u="sng">
                <a:solidFill>
                  <a:schemeClr val="accent5"/>
                </a:solidFill>
                <a:hlinkClick r:id="rId4"/>
              </a:rPr>
              <a:t>ix.io</a:t>
            </a:r>
            <a:r>
              <a:rPr lang="en"/>
              <a:t> is recommended. pipe error/output from ada shell and mail admins. </a:t>
            </a:r>
            <a:br>
              <a:rPr lang="en"/>
            </a:br>
            <a:endParaRPr b="1" sz="3200"/>
          </a:p>
        </p:txBody>
      </p:sp>
      <p:sp>
        <p:nvSpPr>
          <p:cNvPr id="419" name="Google Shape;419;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0" name="Google Shape;420;p58"/>
          <p:cNvPicPr preferRelativeResize="0"/>
          <p:nvPr/>
        </p:nvPicPr>
        <p:blipFill>
          <a:blip r:embed="rId5">
            <a:alphaModFix/>
          </a:blip>
          <a:stretch>
            <a:fillRect/>
          </a:stretch>
        </p:blipFill>
        <p:spPr>
          <a:xfrm>
            <a:off x="5722355" y="1044925"/>
            <a:ext cx="2841945" cy="35240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59"/>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other-resources_ </a:t>
            </a:r>
            <a:endParaRPr/>
          </a:p>
        </p:txBody>
      </p:sp>
      <p:sp>
        <p:nvSpPr>
          <p:cNvPr id="426" name="Google Shape;426;p59"/>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IIIT Ada User Guide - </a:t>
            </a:r>
            <a:r>
              <a:rPr lang="en" sz="1900" u="sng">
                <a:solidFill>
                  <a:schemeClr val="hlink"/>
                </a:solidFill>
                <a:latin typeface="Arial"/>
                <a:ea typeface="Arial"/>
                <a:cs typeface="Arial"/>
                <a:sym typeface="Arial"/>
                <a:hlinkClick r:id="rId3"/>
              </a:rPr>
              <a:t>http://hpc.iiit.ac.in/wiki/index.php/Ada_User_Guide</a:t>
            </a:r>
            <a:endParaRPr sz="1900"/>
          </a:p>
          <a:p>
            <a:pPr indent="-349250" lvl="0" marL="457200" rtl="0" algn="l">
              <a:spcBef>
                <a:spcPts val="0"/>
              </a:spcBef>
              <a:spcAft>
                <a:spcPts val="0"/>
              </a:spcAft>
              <a:buSzPts val="1900"/>
              <a:buChar char="-"/>
            </a:pPr>
            <a:r>
              <a:rPr lang="en" sz="1900"/>
              <a:t>Slurm docs - </a:t>
            </a:r>
            <a:r>
              <a:rPr lang="en" sz="1900" u="sng">
                <a:solidFill>
                  <a:schemeClr val="hlink"/>
                </a:solidFill>
                <a:latin typeface="Arial"/>
                <a:ea typeface="Arial"/>
                <a:cs typeface="Arial"/>
                <a:sym typeface="Arial"/>
                <a:hlinkClick r:id="rId4"/>
              </a:rPr>
              <a:t>https://slurm.schedmd.com/overview.html</a:t>
            </a:r>
            <a:endParaRPr sz="1900"/>
          </a:p>
          <a:p>
            <a:pPr indent="-349250" lvl="0" marL="457200" rtl="0" algn="l">
              <a:spcBef>
                <a:spcPts val="0"/>
              </a:spcBef>
              <a:spcAft>
                <a:spcPts val="0"/>
              </a:spcAft>
              <a:buSzPts val="1900"/>
              <a:buChar char="-"/>
            </a:pPr>
            <a:r>
              <a:rPr lang="en" sz="1900"/>
              <a:t>Video tutorial by cvit-admins - </a:t>
            </a:r>
            <a:r>
              <a:rPr lang="en" sz="1900" u="sng">
                <a:solidFill>
                  <a:schemeClr val="hlink"/>
                </a:solidFill>
                <a:hlinkClick r:id="rId5"/>
              </a:rPr>
              <a:t>[Video link]</a:t>
            </a:r>
            <a:endParaRPr sz="1900"/>
          </a:p>
          <a:p>
            <a:pPr indent="-349250" lvl="0" marL="457200" rtl="0" algn="l">
              <a:spcBef>
                <a:spcPts val="0"/>
              </a:spcBef>
              <a:spcAft>
                <a:spcPts val="0"/>
              </a:spcAft>
              <a:buSzPts val="1900"/>
              <a:buChar char="-"/>
            </a:pPr>
            <a:r>
              <a:rPr lang="en" sz="1900"/>
              <a:t>Sample sbatch script - </a:t>
            </a:r>
            <a:r>
              <a:rPr lang="en" sz="1900" u="sng">
                <a:solidFill>
                  <a:schemeClr val="hlink"/>
                </a:solidFill>
                <a:hlinkClick r:id="rId6"/>
              </a:rPr>
              <a:t>Github Gist</a:t>
            </a:r>
            <a:endParaRPr sz="1900"/>
          </a:p>
          <a:p>
            <a:pPr indent="0" lvl="0" marL="0" rtl="0" algn="l">
              <a:spcBef>
                <a:spcPts val="1600"/>
              </a:spcBef>
              <a:spcAft>
                <a:spcPts val="1600"/>
              </a:spcAft>
              <a:buNone/>
            </a:pPr>
            <a:r>
              <a:rPr lang="en" sz="1900"/>
              <a:t>For any issues, mail cvit-admins -</a:t>
            </a:r>
            <a:r>
              <a:rPr lang="en" sz="2600"/>
              <a:t> </a:t>
            </a:r>
            <a:r>
              <a:rPr lang="en" sz="1900" u="sng">
                <a:solidFill>
                  <a:schemeClr val="hlink"/>
                </a:solidFill>
                <a:hlinkClick r:id="rId7"/>
              </a:rPr>
              <a:t>cvit-sudo@googlegroups.com</a:t>
            </a:r>
            <a:endParaRPr sz="2600"/>
          </a:p>
        </p:txBody>
      </p:sp>
      <p:sp>
        <p:nvSpPr>
          <p:cNvPr id="427" name="Google Shape;427;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p60"/>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Homework</a:t>
            </a:r>
            <a:endParaRPr/>
          </a:p>
        </p:txBody>
      </p:sp>
      <p:sp>
        <p:nvSpPr>
          <p:cNvPr id="433" name="Google Shape;433;p60"/>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Figure out how to use tensorboard for your models (pytorch uses tensorboardx...already installed on youngling)</a:t>
            </a:r>
            <a:endParaRPr/>
          </a:p>
          <a:p>
            <a:pPr indent="-342900" lvl="0" marL="457200" rtl="0" algn="l">
              <a:spcBef>
                <a:spcPts val="0"/>
              </a:spcBef>
              <a:spcAft>
                <a:spcPts val="0"/>
              </a:spcAft>
              <a:buSzPts val="1800"/>
              <a:buChar char="-"/>
            </a:pPr>
            <a:r>
              <a:rPr lang="en"/>
              <a:t>Parallelize a CNN model from previous class using the data parallelism method you have studied. See if losses change with increase in batch-size (1, 2, 4, 8..)</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Use youngling to experiment until you receive separate ada accounts.</a:t>
            </a:r>
            <a:endParaRPr/>
          </a:p>
        </p:txBody>
      </p:sp>
      <p:sp>
        <p:nvSpPr>
          <p:cNvPr id="434" name="Google Shape;434;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61"/>
          <p:cNvSpPr txBox="1"/>
          <p:nvPr>
            <p:ph type="title"/>
          </p:nvPr>
        </p:nvSpPr>
        <p:spPr>
          <a:xfrm>
            <a:off x="742225" y="886650"/>
            <a:ext cx="6109500" cy="337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440" name="Google Shape;440;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partitions_</a:t>
            </a:r>
            <a:endParaRPr/>
          </a:p>
        </p:txBody>
      </p:sp>
      <p:sp>
        <p:nvSpPr>
          <p:cNvPr id="145" name="Google Shape;14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6" name="Google Shape;146;p21"/>
          <p:cNvSpPr txBox="1"/>
          <p:nvPr>
            <p:ph idx="1" type="body"/>
          </p:nvPr>
        </p:nvSpPr>
        <p:spPr>
          <a:xfrm>
            <a:off x="665350" y="1017625"/>
            <a:ext cx="8166900" cy="364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sz="900"/>
          </a:p>
          <a:p>
            <a:pPr indent="0" lvl="0" marL="0" rtl="0" algn="l">
              <a:lnSpc>
                <a:spcPct val="100000"/>
              </a:lnSpc>
              <a:spcBef>
                <a:spcPts val="0"/>
              </a:spcBef>
              <a:spcAft>
                <a:spcPts val="0"/>
              </a:spcAft>
              <a:buNone/>
            </a:pPr>
            <a:r>
              <a:rPr lang="en" sz="1900">
                <a:solidFill>
                  <a:srgbClr val="37474F"/>
                </a:solidFill>
                <a:latin typeface="Roboto Mono"/>
                <a:ea typeface="Roboto Mono"/>
                <a:cs typeface="Roboto Mono"/>
                <a:sym typeface="Roboto Mono"/>
              </a:rPr>
              <a:t>[youngling@ada ~]$ sinfo</a:t>
            </a:r>
            <a:br>
              <a:rPr lang="en" sz="1900">
                <a:solidFill>
                  <a:srgbClr val="37474F"/>
                </a:solidFill>
                <a:latin typeface="Roboto Mono"/>
                <a:ea typeface="Roboto Mono"/>
                <a:cs typeface="Roboto Mono"/>
                <a:sym typeface="Roboto Mono"/>
              </a:rPr>
            </a:br>
            <a:endParaRPr sz="19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b="1" lang="en" sz="1700">
                <a:solidFill>
                  <a:srgbClr val="37474F"/>
                </a:solidFill>
                <a:latin typeface="Roboto Mono"/>
                <a:ea typeface="Roboto Mono"/>
                <a:cs typeface="Roboto Mono"/>
                <a:sym typeface="Roboto Mono"/>
              </a:rPr>
              <a:t>PARTITION AVAIL  TIMELIMIT  NODES  STATE NODELIST</a:t>
            </a:r>
            <a:endParaRPr b="1"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F51B5"/>
                </a:solidFill>
                <a:latin typeface="Roboto Mono"/>
                <a:ea typeface="Roboto Mono"/>
                <a:cs typeface="Roboto Mono"/>
                <a:sym typeface="Roboto Mono"/>
              </a:rPr>
              <a:t>short</a:t>
            </a:r>
            <a:r>
              <a:rPr lang="en" sz="1700">
                <a:solidFill>
                  <a:srgbClr val="37474F"/>
                </a:solidFill>
                <a:latin typeface="Roboto Mono"/>
                <a:ea typeface="Roboto Mono"/>
                <a:cs typeface="Roboto Mono"/>
                <a:sym typeface="Roboto Mono"/>
              </a:rPr>
              <a:t>        up    </a:t>
            </a:r>
            <a:r>
              <a:rPr lang="en" sz="1700">
                <a:solidFill>
                  <a:srgbClr val="C53929"/>
                </a:solidFill>
                <a:latin typeface="Roboto Mono"/>
                <a:ea typeface="Roboto Mono"/>
                <a:cs typeface="Roboto Mono"/>
                <a:sym typeface="Roboto Mono"/>
              </a:rPr>
              <a:t>6</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00</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00</a:t>
            </a:r>
            <a:r>
              <a:rPr lang="en" sz="1700">
                <a:solidFill>
                  <a:srgbClr val="37474F"/>
                </a:solidFill>
                <a:latin typeface="Roboto Mono"/>
                <a:ea typeface="Roboto Mono"/>
                <a:cs typeface="Roboto Mono"/>
                <a:sym typeface="Roboto Mono"/>
              </a:rPr>
              <a:t>      </a:t>
            </a:r>
            <a:r>
              <a:rPr lang="en" sz="1700">
                <a:solidFill>
                  <a:srgbClr val="C53929"/>
                </a:solidFill>
                <a:latin typeface="Roboto Mono"/>
                <a:ea typeface="Roboto Mono"/>
                <a:cs typeface="Roboto Mono"/>
                <a:sym typeface="Roboto Mono"/>
              </a:rPr>
              <a:t>2</a:t>
            </a:r>
            <a:r>
              <a:rPr lang="en" sz="1700">
                <a:solidFill>
                  <a:srgbClr val="37474F"/>
                </a:solidFill>
                <a:latin typeface="Roboto Mono"/>
                <a:ea typeface="Roboto Mono"/>
                <a:cs typeface="Roboto Mono"/>
                <a:sym typeface="Roboto Mono"/>
              </a:rPr>
              <a:t>   idle gnode[</a:t>
            </a:r>
            <a:r>
              <a:rPr lang="en" sz="1700">
                <a:solidFill>
                  <a:srgbClr val="C53929"/>
                </a:solidFill>
                <a:latin typeface="Roboto Mono"/>
                <a:ea typeface="Roboto Mono"/>
                <a:cs typeface="Roboto Mono"/>
                <a:sym typeface="Roboto Mono"/>
              </a:rPr>
              <a:t>4</a:t>
            </a:r>
            <a:r>
              <a:rPr lang="en" sz="1700">
                <a:solidFill>
                  <a:srgbClr val="C53929"/>
                </a:solidFill>
                <a:latin typeface="Roboto Mono"/>
                <a:ea typeface="Roboto Mono"/>
                <a:cs typeface="Roboto Mono"/>
                <a:sym typeface="Roboto Mono"/>
              </a:rPr>
              <a:t>1</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4</a:t>
            </a:r>
            <a:r>
              <a:rPr lang="en" sz="1700">
                <a:solidFill>
                  <a:srgbClr val="C53929"/>
                </a:solidFill>
                <a:latin typeface="Roboto Mono"/>
                <a:ea typeface="Roboto Mono"/>
                <a:cs typeface="Roboto Mono"/>
                <a:sym typeface="Roboto Mono"/>
              </a:rPr>
              <a:t>2</a:t>
            </a:r>
            <a:r>
              <a:rPr lang="en" sz="1700">
                <a:solidFill>
                  <a:srgbClr val="37474F"/>
                </a:solidFill>
                <a:latin typeface="Roboto Mono"/>
                <a:ea typeface="Roboto Mono"/>
                <a:cs typeface="Roboto Mono"/>
                <a:sym typeface="Roboto Mono"/>
              </a:rPr>
              <a: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F51B5"/>
                </a:solidFill>
                <a:latin typeface="Roboto Mono"/>
                <a:ea typeface="Roboto Mono"/>
                <a:cs typeface="Roboto Mono"/>
                <a:sym typeface="Roboto Mono"/>
              </a:rPr>
              <a:t>long</a:t>
            </a:r>
            <a:r>
              <a:rPr lang="en" sz="1700">
                <a:solidFill>
                  <a:srgbClr val="37474F"/>
                </a:solidFill>
                <a:latin typeface="Roboto Mono"/>
                <a:ea typeface="Roboto Mono"/>
                <a:cs typeface="Roboto Mono"/>
                <a:sym typeface="Roboto Mono"/>
              </a:rPr>
              <a:t>*        up   infinite     </a:t>
            </a:r>
            <a:r>
              <a:rPr lang="en" sz="1700">
                <a:solidFill>
                  <a:srgbClr val="C53929"/>
                </a:solidFill>
                <a:latin typeface="Roboto Mono"/>
                <a:ea typeface="Roboto Mono"/>
                <a:cs typeface="Roboto Mono"/>
                <a:sym typeface="Roboto Mono"/>
              </a:rPr>
              <a:t>20</a:t>
            </a:r>
            <a:r>
              <a:rPr lang="en" sz="1700">
                <a:solidFill>
                  <a:srgbClr val="37474F"/>
                </a:solidFill>
                <a:latin typeface="Roboto Mono"/>
                <a:ea typeface="Roboto Mono"/>
                <a:cs typeface="Roboto Mono"/>
                <a:sym typeface="Roboto Mono"/>
              </a:rPr>
              <a:t>    mix gnode[</a:t>
            </a:r>
            <a:r>
              <a:rPr lang="en" sz="1700">
                <a:solidFill>
                  <a:srgbClr val="C53929"/>
                </a:solidFill>
                <a:latin typeface="Roboto Mono"/>
                <a:ea typeface="Roboto Mono"/>
                <a:cs typeface="Roboto Mono"/>
                <a:sym typeface="Roboto Mono"/>
              </a:rPr>
              <a:t>01</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11</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23..</a:t>
            </a:r>
            <a:r>
              <a:rPr lang="en" sz="1700">
                <a:solidFill>
                  <a:srgbClr val="37474F"/>
                </a:solidFill>
                <a:latin typeface="Roboto Mono"/>
                <a:ea typeface="Roboto Mono"/>
                <a:cs typeface="Roboto Mono"/>
                <a:sym typeface="Roboto Mono"/>
              </a:rPr>
              <a: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3F51B5"/>
                </a:solidFill>
                <a:latin typeface="Roboto Mono"/>
                <a:ea typeface="Roboto Mono"/>
                <a:cs typeface="Roboto Mono"/>
                <a:sym typeface="Roboto Mono"/>
              </a:rPr>
              <a:t>long</a:t>
            </a:r>
            <a:r>
              <a:rPr lang="en" sz="1700">
                <a:solidFill>
                  <a:srgbClr val="37474F"/>
                </a:solidFill>
                <a:latin typeface="Roboto Mono"/>
                <a:ea typeface="Roboto Mono"/>
                <a:cs typeface="Roboto Mono"/>
                <a:sym typeface="Roboto Mono"/>
              </a:rPr>
              <a:t>*        up   infinite     </a:t>
            </a:r>
            <a:r>
              <a:rPr lang="en" sz="1700">
                <a:solidFill>
                  <a:srgbClr val="C53929"/>
                </a:solidFill>
                <a:latin typeface="Roboto Mono"/>
                <a:ea typeface="Roboto Mono"/>
                <a:cs typeface="Roboto Mono"/>
                <a:sym typeface="Roboto Mono"/>
              </a:rPr>
              <a:t>17</a:t>
            </a:r>
            <a:r>
              <a:rPr lang="en" sz="1700">
                <a:solidFill>
                  <a:srgbClr val="37474F"/>
                </a:solidFill>
                <a:latin typeface="Roboto Mono"/>
                <a:ea typeface="Roboto Mono"/>
                <a:cs typeface="Roboto Mono"/>
                <a:sym typeface="Roboto Mono"/>
              </a:rPr>
              <a:t>  alloc gnode[</a:t>
            </a:r>
            <a:r>
              <a:rPr lang="en" sz="1700">
                <a:solidFill>
                  <a:srgbClr val="C53929"/>
                </a:solidFill>
                <a:latin typeface="Roboto Mono"/>
                <a:ea typeface="Roboto Mono"/>
                <a:cs typeface="Roboto Mono"/>
                <a:sym typeface="Roboto Mono"/>
              </a:rPr>
              <a:t>03</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04</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15</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22..</a:t>
            </a:r>
            <a:r>
              <a:rPr lang="en" sz="1700">
                <a:solidFill>
                  <a:srgbClr val="37474F"/>
                </a:solidFill>
                <a:latin typeface="Roboto Mono"/>
                <a:ea typeface="Roboto Mono"/>
                <a:cs typeface="Roboto Mono"/>
                <a:sym typeface="Roboto Mono"/>
              </a:rPr>
              <a: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700">
                <a:solidFill>
                  <a:srgbClr val="3F51B5"/>
                </a:solidFill>
                <a:latin typeface="Roboto Mono"/>
                <a:ea typeface="Roboto Mono"/>
                <a:cs typeface="Roboto Mono"/>
                <a:sym typeface="Roboto Mono"/>
              </a:rPr>
              <a:t>long</a:t>
            </a:r>
            <a:r>
              <a:rPr lang="en" sz="1700">
                <a:solidFill>
                  <a:srgbClr val="37474F"/>
                </a:solidFill>
                <a:latin typeface="Roboto Mono"/>
                <a:ea typeface="Roboto Mono"/>
                <a:cs typeface="Roboto Mono"/>
                <a:sym typeface="Roboto Mono"/>
              </a:rPr>
              <a:t>*        up   infinite     </a:t>
            </a:r>
            <a:r>
              <a:rPr lang="en" sz="1700">
                <a:solidFill>
                  <a:srgbClr val="C53929"/>
                </a:solidFill>
                <a:latin typeface="Roboto Mono"/>
                <a:ea typeface="Roboto Mono"/>
                <a:cs typeface="Roboto Mono"/>
                <a:sym typeface="Roboto Mono"/>
              </a:rPr>
              <a:t>21</a:t>
            </a:r>
            <a:r>
              <a:rPr lang="en" sz="1700">
                <a:solidFill>
                  <a:srgbClr val="37474F"/>
                </a:solidFill>
                <a:latin typeface="Roboto Mono"/>
                <a:ea typeface="Roboto Mono"/>
                <a:cs typeface="Roboto Mono"/>
                <a:sym typeface="Roboto Mono"/>
              </a:rPr>
              <a:t>  drain gnode[</a:t>
            </a:r>
            <a:r>
              <a:rPr lang="en" sz="1700">
                <a:solidFill>
                  <a:srgbClr val="C53929"/>
                </a:solidFill>
                <a:latin typeface="Roboto Mono"/>
                <a:ea typeface="Roboto Mono"/>
                <a:cs typeface="Roboto Mono"/>
                <a:sym typeface="Roboto Mono"/>
              </a:rPr>
              <a:t>16</a:t>
            </a:r>
            <a:r>
              <a:rPr lang="en" sz="1700">
                <a:solidFill>
                  <a:srgbClr val="37474F"/>
                </a:solidFill>
                <a:latin typeface="Roboto Mono"/>
                <a:ea typeface="Roboto Mono"/>
                <a:cs typeface="Roboto Mono"/>
                <a:sym typeface="Roboto Mono"/>
              </a:rPr>
              <a:t>,</a:t>
            </a:r>
            <a:r>
              <a:rPr lang="en" sz="1700">
                <a:solidFill>
                  <a:srgbClr val="C53929"/>
                </a:solidFill>
                <a:latin typeface="Roboto Mono"/>
                <a:ea typeface="Roboto Mono"/>
                <a:cs typeface="Roboto Mono"/>
                <a:sym typeface="Roboto Mono"/>
              </a:rPr>
              <a:t>38..</a:t>
            </a:r>
            <a:r>
              <a:rPr lang="en" sz="1700">
                <a:solidFill>
                  <a:srgbClr val="37474F"/>
                </a:solidFill>
                <a:latin typeface="Roboto Mono"/>
                <a:ea typeface="Roboto Mono"/>
                <a:cs typeface="Roboto Mono"/>
                <a:sym typeface="Roboto Mono"/>
              </a:rPr>
              <a: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1700">
                <a:solidFill>
                  <a:srgbClr val="3F51B5"/>
                </a:solidFill>
                <a:latin typeface="Roboto Mono"/>
                <a:ea typeface="Roboto Mono"/>
                <a:cs typeface="Roboto Mono"/>
                <a:sym typeface="Roboto Mono"/>
              </a:rPr>
              <a:t>long</a:t>
            </a:r>
            <a:r>
              <a:rPr lang="en" sz="1700">
                <a:solidFill>
                  <a:srgbClr val="37474F"/>
                </a:solidFill>
                <a:latin typeface="Roboto Mono"/>
                <a:ea typeface="Roboto Mono"/>
                <a:cs typeface="Roboto Mono"/>
                <a:sym typeface="Roboto Mono"/>
              </a:rPr>
              <a:t>*        up   infinite      </a:t>
            </a:r>
            <a:r>
              <a:rPr lang="en" sz="1700">
                <a:solidFill>
                  <a:srgbClr val="C53929"/>
                </a:solidFill>
                <a:latin typeface="Roboto Mono"/>
                <a:ea typeface="Roboto Mono"/>
                <a:cs typeface="Roboto Mono"/>
                <a:sym typeface="Roboto Mono"/>
              </a:rPr>
              <a:t>2</a:t>
            </a:r>
            <a:r>
              <a:rPr lang="en" sz="1700">
                <a:solidFill>
                  <a:srgbClr val="37474F"/>
                </a:solidFill>
                <a:latin typeface="Roboto Mono"/>
                <a:ea typeface="Roboto Mono"/>
                <a:cs typeface="Roboto Mono"/>
                <a:sym typeface="Roboto Mono"/>
              </a:rPr>
              <a:t>  maint gnode[</a:t>
            </a:r>
            <a:r>
              <a:rPr lang="en" sz="1700">
                <a:solidFill>
                  <a:srgbClr val="C53929"/>
                </a:solidFill>
                <a:latin typeface="Roboto Mono"/>
                <a:ea typeface="Roboto Mono"/>
                <a:cs typeface="Roboto Mono"/>
                <a:sym typeface="Roboto Mono"/>
              </a:rPr>
              <a:t>05-06</a:t>
            </a:r>
            <a:r>
              <a:rPr lang="en" sz="1700">
                <a:solidFill>
                  <a:srgbClr val="37474F"/>
                </a:solidFill>
                <a:latin typeface="Roboto Mono"/>
                <a:ea typeface="Roboto Mono"/>
                <a:cs typeface="Roboto Mono"/>
                <a:sym typeface="Roboto Mono"/>
              </a:rPr>
              <a:t>]</a:t>
            </a:r>
            <a:endParaRPr sz="17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
            </a:r>
            <a:r>
              <a:rPr lang="en"/>
              <a:t>odestates_</a:t>
            </a:r>
            <a:endParaRPr/>
          </a:p>
        </p:txBody>
      </p:sp>
      <p:sp>
        <p:nvSpPr>
          <p:cNvPr id="152" name="Google Shape;152;p22"/>
          <p:cNvSpPr txBox="1"/>
          <p:nvPr>
            <p:ph idx="1" type="body"/>
          </p:nvPr>
        </p:nvSpPr>
        <p:spPr>
          <a:xfrm>
            <a:off x="665400" y="4175475"/>
            <a:ext cx="8166900" cy="393600"/>
          </a:xfrm>
          <a:prstGeom prst="rect">
            <a:avLst/>
          </a:prstGeom>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rPr lang="en" sz="1400"/>
              <a:t>these are the common ones. </a:t>
            </a:r>
            <a:r>
              <a:rPr lang="en" sz="1400"/>
              <a:t>m</a:t>
            </a:r>
            <a:r>
              <a:rPr lang="en" sz="1400"/>
              <a:t>ore are mentioned in the slurm pages</a:t>
            </a:r>
            <a:endParaRPr sz="1400"/>
          </a:p>
        </p:txBody>
      </p:sp>
      <p:sp>
        <p:nvSpPr>
          <p:cNvPr id="153" name="Google Shape;15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54" name="Google Shape;154;p22"/>
          <p:cNvGraphicFramePr/>
          <p:nvPr/>
        </p:nvGraphicFramePr>
        <p:xfrm>
          <a:off x="952500" y="1562750"/>
          <a:ext cx="3000000" cy="3000000"/>
        </p:xfrm>
        <a:graphic>
          <a:graphicData uri="http://schemas.openxmlformats.org/drawingml/2006/table">
            <a:tbl>
              <a:tblPr>
                <a:noFill/>
                <a:tableStyleId>{B24BE7D2-D045-4530-BEBD-7236DAE166BA}</a:tableStyleId>
              </a:tblPr>
              <a:tblGrid>
                <a:gridCol w="3619500"/>
                <a:gridCol w="3619500"/>
              </a:tblGrid>
              <a:tr h="392300">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STATE</a:t>
                      </a:r>
                      <a:endParaRPr b="1" sz="1200">
                        <a:solidFill>
                          <a:srgbClr val="434343"/>
                        </a:solidFill>
                        <a:latin typeface="Varela Round"/>
                        <a:ea typeface="Varela Round"/>
                        <a:cs typeface="Varela Round"/>
                        <a:sym typeface="Varela Round"/>
                      </a:endParaRPr>
                    </a:p>
                  </a:txBody>
                  <a:tcPr marT="91425" marB="91425" marR="91425" marL="91425">
                    <a:solidFill>
                      <a:srgbClr val="B7B7B7"/>
                    </a:solidFill>
                  </a:tcPr>
                </a:tc>
                <a:tc>
                  <a:txBody>
                    <a:bodyPr/>
                    <a:lstStyle/>
                    <a:p>
                      <a:pPr indent="0" lvl="0" marL="0" rtl="0" algn="ctr">
                        <a:spcBef>
                          <a:spcPts val="0"/>
                        </a:spcBef>
                        <a:spcAft>
                          <a:spcPts val="0"/>
                        </a:spcAft>
                        <a:buNone/>
                      </a:pPr>
                      <a:r>
                        <a:rPr b="1" lang="en" sz="1200">
                          <a:solidFill>
                            <a:srgbClr val="434343"/>
                          </a:solidFill>
                          <a:latin typeface="Varela Round"/>
                          <a:ea typeface="Varela Round"/>
                          <a:cs typeface="Varela Round"/>
                          <a:sym typeface="Varela Round"/>
                        </a:rPr>
                        <a:t>MEANING</a:t>
                      </a:r>
                      <a:endParaRPr b="1" sz="1200">
                        <a:solidFill>
                          <a:srgbClr val="434343"/>
                        </a:solidFill>
                        <a:latin typeface="Varela Round"/>
                        <a:ea typeface="Varela Round"/>
                        <a:cs typeface="Varela Round"/>
                        <a:sym typeface="Varela Round"/>
                      </a:endParaRPr>
                    </a:p>
                  </a:txBody>
                  <a:tcPr marT="91425" marB="91425" marR="91425" marL="91425">
                    <a:solidFill>
                      <a:srgbClr val="B7B7B7"/>
                    </a:solidFill>
                  </a:tcPr>
                </a:tc>
              </a:tr>
              <a:tr h="392300">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IDLE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free to use</a:t>
                      </a:r>
                      <a:endParaRPr sz="1200">
                        <a:solidFill>
                          <a:srgbClr val="434343"/>
                        </a:solidFill>
                        <a:latin typeface="Varela Round"/>
                        <a:ea typeface="Varela Round"/>
                        <a:cs typeface="Varela Round"/>
                        <a:sym typeface="Varela Round"/>
                      </a:endParaRPr>
                    </a:p>
                  </a:txBody>
                  <a:tcPr marT="91425" marB="91425" marR="91425" marL="91425"/>
                </a:tc>
              </a:tr>
              <a:tr h="392300">
                <a:tc>
                  <a:txBody>
                    <a:bodyPr/>
                    <a:lstStyle/>
                    <a:p>
                      <a:pPr indent="0" lvl="0" marL="457200" rtl="0" algn="ctr">
                        <a:spcBef>
                          <a:spcPts val="0"/>
                        </a:spcBef>
                        <a:spcAft>
                          <a:spcPts val="0"/>
                        </a:spcAft>
                        <a:buNone/>
                      </a:pPr>
                      <a:r>
                        <a:rPr lang="en" sz="1200">
                          <a:solidFill>
                            <a:srgbClr val="434343"/>
                          </a:solidFill>
                          <a:latin typeface="Varela Round"/>
                          <a:ea typeface="Varela Round"/>
                          <a:cs typeface="Varela Round"/>
                          <a:sym typeface="Varela Round"/>
                        </a:rPr>
                        <a:t>ALLOCATED</a:t>
                      </a:r>
                      <a:r>
                        <a:rPr lang="en" sz="1200">
                          <a:solidFill>
                            <a:srgbClr val="434343"/>
                          </a:solidFill>
                          <a:latin typeface="Varela Round"/>
                          <a:ea typeface="Varela Round"/>
                          <a:cs typeface="Varela Round"/>
                          <a:sym typeface="Varela Round"/>
                        </a:rPr>
                        <a:t> 	</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fully allocated</a:t>
                      </a:r>
                      <a:endParaRPr/>
                    </a:p>
                  </a:txBody>
                  <a:tcPr marT="91425" marB="91425" marR="91425" marL="91425"/>
                </a:tc>
              </a:tr>
              <a:tr h="392300">
                <a:tc>
                  <a:txBody>
                    <a:bodyPr/>
                    <a:lstStyle/>
                    <a:p>
                      <a:pPr indent="0" lvl="0" marL="914400" rtl="0" algn="ctr">
                        <a:spcBef>
                          <a:spcPts val="0"/>
                        </a:spcBef>
                        <a:spcAft>
                          <a:spcPts val="0"/>
                        </a:spcAft>
                        <a:buNone/>
                      </a:pPr>
                      <a:r>
                        <a:rPr lang="en" sz="1200">
                          <a:solidFill>
                            <a:srgbClr val="434343"/>
                          </a:solidFill>
                          <a:latin typeface="Varela Round"/>
                          <a:ea typeface="Varela Round"/>
                          <a:cs typeface="Varela Round"/>
                          <a:sym typeface="Varela Round"/>
                        </a:rPr>
                        <a:t>MIXED  		</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sz="1200">
                          <a:solidFill>
                            <a:srgbClr val="434343"/>
                          </a:solidFill>
                          <a:latin typeface="Varela Round"/>
                          <a:ea typeface="Varela Round"/>
                          <a:cs typeface="Varela Round"/>
                          <a:sym typeface="Varela Round"/>
                        </a:rPr>
                        <a:t>have some CPUs free</a:t>
                      </a:r>
                      <a:endParaRPr/>
                    </a:p>
                  </a:txBody>
                  <a:tcPr marT="91425" marB="91425" marR="91425" marL="91425"/>
                </a:tc>
              </a:tr>
              <a:tr h="392300">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MAINT</a:t>
                      </a:r>
                      <a:endParaRPr/>
                    </a:p>
                  </a:txBody>
                  <a:tcPr marT="91425" marB="91425" marR="91425" marL="91425"/>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under maintenance</a:t>
                      </a:r>
                      <a:endParaRPr/>
                    </a:p>
                  </a:txBody>
                  <a:tcPr marT="91425" marB="91425" marR="91425" marL="91425"/>
                </a:tc>
              </a:tr>
              <a:tr h="392300">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DRAIN</a:t>
                      </a:r>
                      <a:endParaRPr/>
                    </a:p>
                  </a:txBody>
                  <a:tcPr marT="91425" marB="91425" marR="91425" marL="91425"/>
                </a:tc>
                <a:tc>
                  <a:txBody>
                    <a:bodyPr/>
                    <a:lstStyle/>
                    <a:p>
                      <a:pPr indent="0" lvl="0" marL="0" rtl="0" algn="ctr">
                        <a:spcBef>
                          <a:spcPts val="0"/>
                        </a:spcBef>
                        <a:spcAft>
                          <a:spcPts val="0"/>
                        </a:spcAft>
                        <a:buNone/>
                      </a:pPr>
                      <a:r>
                        <a:rPr lang="en" sz="1200">
                          <a:solidFill>
                            <a:srgbClr val="434343"/>
                          </a:solidFill>
                          <a:latin typeface="Varela Round"/>
                          <a:ea typeface="Varela Round"/>
                          <a:cs typeface="Varela Round"/>
                          <a:sym typeface="Varela Round"/>
                        </a:rPr>
                        <a:t>currently unavailable for use</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account-limits</a:t>
            </a:r>
            <a:endParaRPr/>
          </a:p>
        </p:txBody>
      </p:sp>
      <p:sp>
        <p:nvSpPr>
          <p:cNvPr id="160" name="Google Shape;160;p23"/>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Association Limits</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b="1" lang="en" sz="2100">
                <a:solidFill>
                  <a:srgbClr val="37474F"/>
                </a:solidFill>
                <a:latin typeface="Roboto Mono"/>
                <a:ea typeface="Roboto Mono"/>
                <a:cs typeface="Roboto Mono"/>
                <a:sym typeface="Roboto Mono"/>
              </a:rPr>
              <a:t>sacctmgr</a:t>
            </a:r>
            <a:r>
              <a:rPr lang="en" sz="2100">
                <a:solidFill>
                  <a:srgbClr val="37474F"/>
                </a:solidFill>
                <a:latin typeface="Roboto Mono"/>
                <a:ea typeface="Roboto Mono"/>
                <a:cs typeface="Roboto Mono"/>
                <a:sym typeface="Roboto Mono"/>
              </a:rPr>
              <a:t> show assoc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a:t>
            </a:r>
            <a:r>
              <a:rPr lang="en" sz="2100">
                <a:solidFill>
                  <a:srgbClr val="9C27B0"/>
                </a:solidFill>
                <a:latin typeface="Roboto Mono"/>
                <a:ea typeface="Roboto Mono"/>
                <a:cs typeface="Roboto Mono"/>
                <a:sym typeface="Roboto Mono"/>
              </a:rPr>
              <a:t>User</a:t>
            </a:r>
            <a:r>
              <a:rPr lang="en" sz="2100">
                <a:solidFill>
                  <a:srgbClr val="37474F"/>
                </a:solidFill>
                <a:latin typeface="Roboto Mono"/>
                <a:ea typeface="Roboto Mono"/>
                <a:cs typeface="Roboto Mono"/>
                <a:sym typeface="Roboto Mono"/>
              </a:rPr>
              <a:t>=</a:t>
            </a:r>
            <a:r>
              <a:rPr lang="en" sz="2100">
                <a:solidFill>
                  <a:srgbClr val="388E3C"/>
                </a:solidFill>
                <a:latin typeface="Roboto Mono"/>
                <a:ea typeface="Roboto Mono"/>
                <a:cs typeface="Roboto Mono"/>
                <a:sym typeface="Roboto Mono"/>
              </a:rPr>
              <a:t>""</a:t>
            </a:r>
            <a:r>
              <a:rPr lang="en" sz="2100">
                <a:solidFill>
                  <a:srgbClr val="37474F"/>
                </a:solidFill>
                <a:latin typeface="Roboto Mono"/>
                <a:ea typeface="Roboto Mono"/>
                <a:cs typeface="Roboto Mono"/>
                <a:sym typeface="Roboto Mono"/>
              </a:rPr>
              <a:t> </a:t>
            </a:r>
            <a:r>
              <a:rPr lang="en" sz="2100">
                <a:solidFill>
                  <a:srgbClr val="9C27B0"/>
                </a:solidFill>
                <a:latin typeface="Roboto Mono"/>
                <a:ea typeface="Roboto Mono"/>
                <a:cs typeface="Roboto Mono"/>
                <a:sym typeface="Roboto Mono"/>
              </a:rPr>
              <a:t>Account</a:t>
            </a:r>
            <a:r>
              <a:rPr lang="en" sz="2100">
                <a:solidFill>
                  <a:srgbClr val="37474F"/>
                </a:solidFill>
                <a:latin typeface="Roboto Mono"/>
                <a:ea typeface="Roboto Mono"/>
                <a:cs typeface="Roboto Mono"/>
                <a:sym typeface="Roboto Mono"/>
              </a:rPr>
              <a:t>=youngling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format=</a:t>
            </a:r>
            <a:r>
              <a:rPr lang="en" sz="2100">
                <a:solidFill>
                  <a:srgbClr val="9C27B0"/>
                </a:solidFill>
                <a:latin typeface="Roboto Mono"/>
                <a:ea typeface="Roboto Mono"/>
                <a:cs typeface="Roboto Mono"/>
                <a:sym typeface="Roboto Mono"/>
              </a:rPr>
              <a:t>Account</a:t>
            </a:r>
            <a:r>
              <a:rPr lang="en" sz="2100">
                <a:solidFill>
                  <a:srgbClr val="37474F"/>
                </a:solidFill>
                <a:latin typeface="Roboto Mono"/>
                <a:ea typeface="Roboto Mono"/>
                <a:cs typeface="Roboto Mono"/>
                <a:sym typeface="Roboto Mono"/>
              </a:rPr>
              <a:t>,</a:t>
            </a:r>
            <a:r>
              <a:rPr lang="en" sz="2100">
                <a:solidFill>
                  <a:srgbClr val="9C27B0"/>
                </a:solidFill>
                <a:latin typeface="Roboto Mono"/>
                <a:ea typeface="Roboto Mono"/>
                <a:cs typeface="Roboto Mono"/>
                <a:sym typeface="Roboto Mono"/>
              </a:rPr>
              <a:t>GrpTRES</a:t>
            </a:r>
            <a:r>
              <a:rPr lang="en" sz="2100">
                <a:solidFill>
                  <a:srgbClr val="37474F"/>
                </a:solidFill>
                <a:latin typeface="Roboto Mono"/>
                <a:ea typeface="Roboto Mono"/>
                <a:cs typeface="Roboto Mono"/>
                <a:sym typeface="Roboto Mono"/>
              </a:rPr>
              <a:t>,</a:t>
            </a:r>
            <a:r>
              <a:rPr lang="en" sz="2100">
                <a:solidFill>
                  <a:srgbClr val="9C27B0"/>
                </a:solidFill>
                <a:latin typeface="Roboto Mono"/>
                <a:ea typeface="Roboto Mono"/>
                <a:cs typeface="Roboto Mono"/>
                <a:sym typeface="Roboto Mono"/>
              </a:rPr>
              <a:t>GrpTRESMins</a:t>
            </a:r>
            <a:r>
              <a:rPr lang="en" sz="2100">
                <a:solidFill>
                  <a:srgbClr val="37474F"/>
                </a:solidFill>
                <a:latin typeface="Roboto Mono"/>
                <a:ea typeface="Roboto Mono"/>
                <a:cs typeface="Roboto Mono"/>
                <a:sym typeface="Roboto Mono"/>
              </a:rPr>
              <a:t> -p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 column -t -s </a:t>
            </a:r>
            <a:r>
              <a:rPr lang="en" sz="2100">
                <a:solidFill>
                  <a:srgbClr val="388E3C"/>
                </a:solidFill>
                <a:latin typeface="Roboto Mono"/>
                <a:ea typeface="Roboto Mono"/>
                <a:cs typeface="Roboto Mono"/>
                <a:sym typeface="Roboto Mono"/>
              </a:rPr>
              <a:t>"|"</a:t>
            </a:r>
            <a:r>
              <a:rPr lang="en" sz="2100">
                <a:solidFill>
                  <a:srgbClr val="37474F"/>
                </a:solidFill>
                <a:latin typeface="Roboto Mono"/>
                <a:ea typeface="Roboto Mono"/>
                <a:cs typeface="Roboto Mono"/>
                <a:sym typeface="Roboto Mono"/>
              </a:rPr>
              <a:t>;</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D81B60"/>
                </a:solidFill>
                <a:latin typeface="Roboto Mono"/>
                <a:ea typeface="Roboto Mono"/>
                <a:cs typeface="Roboto Mono"/>
                <a:sym typeface="Roboto Mono"/>
              </a:rPr>
              <a:t># Usage</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b="1" lang="en" sz="2100">
                <a:solidFill>
                  <a:srgbClr val="37474F"/>
                </a:solidFill>
                <a:latin typeface="Roboto Mono"/>
                <a:ea typeface="Roboto Mono"/>
                <a:cs typeface="Roboto Mono"/>
                <a:sym typeface="Roboto Mono"/>
              </a:rPr>
              <a:t>scontrol</a:t>
            </a:r>
            <a:r>
              <a:rPr lang="en" sz="2100">
                <a:solidFill>
                  <a:srgbClr val="37474F"/>
                </a:solidFill>
                <a:latin typeface="Roboto Mono"/>
                <a:ea typeface="Roboto Mono"/>
                <a:cs typeface="Roboto Mono"/>
                <a:sym typeface="Roboto Mono"/>
              </a:rPr>
              <a:t> show assoc_mgr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2100">
                <a:solidFill>
                  <a:srgbClr val="37474F"/>
                </a:solidFill>
                <a:latin typeface="Roboto Mono"/>
                <a:ea typeface="Roboto Mono"/>
                <a:cs typeface="Roboto Mono"/>
                <a:sym typeface="Roboto Mono"/>
              </a:rPr>
              <a:t>  </a:t>
            </a:r>
            <a:r>
              <a:rPr lang="en" sz="2100">
                <a:solidFill>
                  <a:srgbClr val="9C27B0"/>
                </a:solidFill>
                <a:latin typeface="Roboto Mono"/>
                <a:ea typeface="Roboto Mono"/>
                <a:cs typeface="Roboto Mono"/>
                <a:sym typeface="Roboto Mono"/>
              </a:rPr>
              <a:t>Account</a:t>
            </a:r>
            <a:r>
              <a:rPr lang="en" sz="2100">
                <a:solidFill>
                  <a:srgbClr val="37474F"/>
                </a:solidFill>
                <a:latin typeface="Roboto Mono"/>
                <a:ea typeface="Roboto Mono"/>
                <a:cs typeface="Roboto Mono"/>
                <a:sym typeface="Roboto Mono"/>
              </a:rPr>
              <a:t>=youngling flags=assoc        \</a:t>
            </a:r>
            <a:endParaRPr sz="21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rPr lang="en" sz="2100">
                <a:solidFill>
                  <a:srgbClr val="37474F"/>
                </a:solidFill>
                <a:latin typeface="Roboto Mono"/>
                <a:ea typeface="Roboto Mono"/>
                <a:cs typeface="Roboto Mono"/>
                <a:sym typeface="Roboto Mono"/>
              </a:rPr>
              <a:t>    | grep --color=</a:t>
            </a:r>
            <a:r>
              <a:rPr lang="en" sz="2100">
                <a:solidFill>
                  <a:srgbClr val="3F51B5"/>
                </a:solidFill>
                <a:latin typeface="Roboto Mono"/>
                <a:ea typeface="Roboto Mono"/>
                <a:cs typeface="Roboto Mono"/>
                <a:sym typeface="Roboto Mono"/>
              </a:rPr>
              <a:t>auto</a:t>
            </a:r>
            <a:r>
              <a:rPr lang="en" sz="2100">
                <a:solidFill>
                  <a:srgbClr val="37474F"/>
                </a:solidFill>
                <a:latin typeface="Roboto Mono"/>
                <a:ea typeface="Roboto Mono"/>
                <a:cs typeface="Roboto Mono"/>
                <a:sym typeface="Roboto Mono"/>
              </a:rPr>
              <a:t> -m </a:t>
            </a:r>
            <a:r>
              <a:rPr lang="en" sz="2100">
                <a:solidFill>
                  <a:srgbClr val="C53929"/>
                </a:solidFill>
                <a:latin typeface="Roboto Mono"/>
                <a:ea typeface="Roboto Mono"/>
                <a:cs typeface="Roboto Mono"/>
                <a:sym typeface="Roboto Mono"/>
              </a:rPr>
              <a:t>1</a:t>
            </a:r>
            <a:r>
              <a:rPr lang="en" sz="2100">
                <a:solidFill>
                  <a:srgbClr val="37474F"/>
                </a:solidFill>
                <a:latin typeface="Roboto Mono"/>
                <a:ea typeface="Roboto Mono"/>
                <a:cs typeface="Roboto Mono"/>
                <a:sym typeface="Roboto Mono"/>
              </a:rPr>
              <a:t> </a:t>
            </a:r>
            <a:r>
              <a:rPr lang="en" sz="2100">
                <a:solidFill>
                  <a:srgbClr val="388E3C"/>
                </a:solidFill>
                <a:latin typeface="Roboto Mono"/>
                <a:ea typeface="Roboto Mono"/>
                <a:cs typeface="Roboto Mono"/>
                <a:sym typeface="Roboto Mono"/>
              </a:rPr>
              <a:t>'GrpTRESMins'</a:t>
            </a:r>
            <a:endParaRPr sz="2100">
              <a:solidFill>
                <a:srgbClr val="388E3C"/>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a:p>
        </p:txBody>
      </p:sp>
      <p:sp>
        <p:nvSpPr>
          <p:cNvPr id="161" name="Google Shape;161;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torage</a:t>
            </a:r>
            <a:endParaRPr/>
          </a:p>
        </p:txBody>
      </p:sp>
      <p:sp>
        <p:nvSpPr>
          <p:cNvPr id="167" name="Google Shape;167;p24"/>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youngling gets:</a:t>
            </a:r>
            <a:endParaRPr/>
          </a:p>
          <a:p>
            <a:pPr indent="-342900" lvl="0" marL="457200" rtl="0" algn="l">
              <a:spcBef>
                <a:spcPts val="1600"/>
              </a:spcBef>
              <a:spcAft>
                <a:spcPts val="0"/>
              </a:spcAft>
              <a:buSzPts val="1800"/>
              <a:buChar char="●"/>
            </a:pPr>
            <a:r>
              <a:rPr lang="en"/>
              <a:t>25GB on /home/youngling</a:t>
            </a:r>
            <a:endParaRPr/>
          </a:p>
          <a:p>
            <a:pPr indent="-342900" lvl="0" marL="457200" rtl="0" algn="l">
              <a:spcBef>
                <a:spcPts val="0"/>
              </a:spcBef>
              <a:spcAft>
                <a:spcPts val="0"/>
              </a:spcAft>
              <a:buSzPts val="1800"/>
              <a:buChar char="●"/>
            </a:pPr>
            <a:r>
              <a:rPr b="1" lang="en"/>
              <a:t>50</a:t>
            </a:r>
            <a:r>
              <a:rPr lang="en"/>
              <a:t> (default) | 100 | 150 | 200 GB on /share3</a:t>
            </a:r>
            <a:endParaRPr/>
          </a:p>
          <a:p>
            <a:pPr indent="-342900" lvl="0" marL="457200" rtl="0" algn="l">
              <a:spcBef>
                <a:spcPts val="0"/>
              </a:spcBef>
              <a:spcAft>
                <a:spcPts val="0"/>
              </a:spcAft>
              <a:buSzPts val="1800"/>
              <a:buChar char="●"/>
            </a:pPr>
            <a:r>
              <a:rPr lang="en"/>
              <a:t>m</a:t>
            </a:r>
            <a:r>
              <a:rPr lang="en"/>
              <a:t>ore storage can be allocated for special cases</a:t>
            </a:r>
            <a:endParaRPr/>
          </a:p>
          <a:p>
            <a:pPr indent="0" lvl="0" marL="0" rtl="0" algn="l">
              <a:spcBef>
                <a:spcPts val="1600"/>
              </a:spcBef>
              <a:spcAft>
                <a:spcPts val="0"/>
              </a:spcAft>
              <a:buNone/>
            </a:pPr>
            <a:r>
              <a:rPr lang="en"/>
              <a:t>u</a:t>
            </a:r>
            <a:r>
              <a:rPr lang="en"/>
              <a:t>se /share3 for </a:t>
            </a:r>
            <a:r>
              <a:rPr lang="en"/>
              <a:t>long-term file storage like checkpoints, logs, etc.</a:t>
            </a:r>
            <a:endParaRPr/>
          </a:p>
          <a:p>
            <a:pPr indent="0" lvl="0" marL="0" rtl="0" algn="l">
              <a:spcBef>
                <a:spcPts val="1600"/>
              </a:spcBef>
              <a:spcAft>
                <a:spcPts val="1600"/>
              </a:spcAft>
              <a:buNone/>
            </a:pPr>
            <a:r>
              <a:rPr lang="en"/>
              <a:t>Common datasets are curated and mounted at /share1/dataset</a:t>
            </a:r>
            <a:endParaRPr/>
          </a:p>
        </p:txBody>
      </p:sp>
      <p:sp>
        <p:nvSpPr>
          <p:cNvPr id="168" name="Google Shape;16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5"/>
          <p:cNvSpPr txBox="1"/>
          <p:nvPr>
            <p:ph type="title"/>
          </p:nvPr>
        </p:nvSpPr>
        <p:spPr>
          <a:xfrm>
            <a:off x="665350" y="432325"/>
            <a:ext cx="8166900" cy="5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storage</a:t>
            </a:r>
            <a:endParaRPr/>
          </a:p>
        </p:txBody>
      </p:sp>
      <p:sp>
        <p:nvSpPr>
          <p:cNvPr id="174" name="Google Shape;174;p25"/>
          <p:cNvSpPr txBox="1"/>
          <p:nvPr>
            <p:ph idx="1" type="body"/>
          </p:nvPr>
        </p:nvSpPr>
        <p:spPr>
          <a:xfrm>
            <a:off x="665400" y="1177125"/>
            <a:ext cx="8166900" cy="33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gnodeXY, you get write access on </a:t>
            </a:r>
            <a:endParaRPr/>
          </a:p>
          <a:p>
            <a:pPr indent="-342900" lvl="0" marL="457200" rtl="0" algn="l">
              <a:spcBef>
                <a:spcPts val="1600"/>
              </a:spcBef>
              <a:spcAft>
                <a:spcPts val="0"/>
              </a:spcAft>
              <a:buSzPts val="1800"/>
              <a:buChar char="●"/>
            </a:pPr>
            <a:r>
              <a:rPr lang="en"/>
              <a:t>/ssd_scratch/cvit        - lasts 10 days, SSD, hence faster</a:t>
            </a:r>
            <a:endParaRPr/>
          </a:p>
          <a:p>
            <a:pPr indent="-342900" lvl="0" marL="457200" rtl="0" algn="l">
              <a:spcBef>
                <a:spcPts val="0"/>
              </a:spcBef>
              <a:spcAft>
                <a:spcPts val="0"/>
              </a:spcAft>
              <a:buSzPts val="1800"/>
              <a:buChar char="●"/>
            </a:pPr>
            <a:r>
              <a:rPr lang="en"/>
              <a:t>/scratch	                 	 - lasts 10 days</a:t>
            </a:r>
            <a:endParaRPr/>
          </a:p>
          <a:p>
            <a:pPr indent="0" lvl="0" marL="0" rtl="0" algn="l">
              <a:spcBef>
                <a:spcPts val="1600"/>
              </a:spcBef>
              <a:spcAft>
                <a:spcPts val="1600"/>
              </a:spcAft>
              <a:buNone/>
            </a:pPr>
            <a:r>
              <a:rPr lang="en"/>
              <a:t>for intermediate data storage when running models</a:t>
            </a:r>
            <a:endParaRPr/>
          </a:p>
        </p:txBody>
      </p:sp>
      <p:sp>
        <p:nvSpPr>
          <p:cNvPr id="175" name="Google Shape;175;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